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4" r:id="rId1"/>
  </p:sldMasterIdLst>
  <p:notesMasterIdLst>
    <p:notesMasterId r:id="rId47"/>
  </p:notesMasterIdLst>
  <p:handoutMasterIdLst>
    <p:handoutMasterId r:id="rId48"/>
  </p:handoutMasterIdLst>
  <p:sldIdLst>
    <p:sldId id="256" r:id="rId2"/>
    <p:sldId id="286" r:id="rId3"/>
    <p:sldId id="257" r:id="rId4"/>
    <p:sldId id="404" r:id="rId5"/>
    <p:sldId id="284" r:id="rId6"/>
    <p:sldId id="276" r:id="rId7"/>
    <p:sldId id="405" r:id="rId8"/>
    <p:sldId id="414" r:id="rId9"/>
    <p:sldId id="406" r:id="rId10"/>
    <p:sldId id="407" r:id="rId11"/>
    <p:sldId id="408" r:id="rId12"/>
    <p:sldId id="409" r:id="rId13"/>
    <p:sldId id="410" r:id="rId14"/>
    <p:sldId id="411" r:id="rId15"/>
    <p:sldId id="421" r:id="rId16"/>
    <p:sldId id="422" r:id="rId17"/>
    <p:sldId id="423" r:id="rId18"/>
    <p:sldId id="367" r:id="rId19"/>
    <p:sldId id="333" r:id="rId20"/>
    <p:sldId id="336" r:id="rId21"/>
    <p:sldId id="338" r:id="rId22"/>
    <p:sldId id="339" r:id="rId23"/>
    <p:sldId id="341" r:id="rId24"/>
    <p:sldId id="343" r:id="rId25"/>
    <p:sldId id="346" r:id="rId26"/>
    <p:sldId id="349" r:id="rId27"/>
    <p:sldId id="354" r:id="rId28"/>
    <p:sldId id="356" r:id="rId29"/>
    <p:sldId id="386" r:id="rId30"/>
    <p:sldId id="388" r:id="rId31"/>
    <p:sldId id="389" r:id="rId32"/>
    <p:sldId id="415" r:id="rId33"/>
    <p:sldId id="416" r:id="rId34"/>
    <p:sldId id="417" r:id="rId35"/>
    <p:sldId id="418" r:id="rId36"/>
    <p:sldId id="424" r:id="rId37"/>
    <p:sldId id="425" r:id="rId38"/>
    <p:sldId id="428" r:id="rId39"/>
    <p:sldId id="429" r:id="rId40"/>
    <p:sldId id="427" r:id="rId41"/>
    <p:sldId id="430" r:id="rId42"/>
    <p:sldId id="412" r:id="rId43"/>
    <p:sldId id="413" r:id="rId44"/>
    <p:sldId id="431" r:id="rId45"/>
    <p:sldId id="289" r:id="rId46"/>
  </p:sldIdLst>
  <p:sldSz cx="9144000" cy="6858000" type="screen4x3"/>
  <p:notesSz cx="9928225" cy="6797675"/>
  <p:custDataLst>
    <p:tags r:id="rId4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B9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706" autoAdjust="0"/>
    <p:restoredTop sz="95593" autoAdjust="0"/>
  </p:normalViewPr>
  <p:slideViewPr>
    <p:cSldViewPr>
      <p:cViewPr>
        <p:scale>
          <a:sx n="60" d="100"/>
          <a:sy n="60" d="100"/>
        </p:scale>
        <p:origin x="-78" y="-384"/>
      </p:cViewPr>
      <p:guideLst>
        <p:guide orient="horz" pos="2160"/>
        <p:guide pos="2880"/>
      </p:guideLst>
    </p:cSldViewPr>
  </p:slideViewPr>
  <p:notesTextViewPr>
    <p:cViewPr>
      <p:scale>
        <a:sx n="100" d="100"/>
        <a:sy n="100" d="100"/>
      </p:scale>
      <p:origin x="0" y="0"/>
    </p:cViewPr>
  </p:notesTextViewPr>
  <p:sorterViewPr>
    <p:cViewPr>
      <p:scale>
        <a:sx n="40" d="100"/>
        <a:sy n="40" d="100"/>
      </p:scale>
      <p:origin x="0" y="2394"/>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302231" cy="339884"/>
          </a:xfrm>
          <a:prstGeom prst="rect">
            <a:avLst/>
          </a:prstGeom>
        </p:spPr>
        <p:txBody>
          <a:bodyPr vert="horz" lIns="92153" tIns="46077" rIns="92153" bIns="46077" rtlCol="0"/>
          <a:lstStyle>
            <a:lvl1pPr algn="l">
              <a:defRPr sz="1200"/>
            </a:lvl1pPr>
          </a:lstStyle>
          <a:p>
            <a:endParaRPr lang="en-US"/>
          </a:p>
        </p:txBody>
      </p:sp>
      <p:sp>
        <p:nvSpPr>
          <p:cNvPr id="3" name="Date Placeholder 2"/>
          <p:cNvSpPr>
            <a:spLocks noGrp="1"/>
          </p:cNvSpPr>
          <p:nvPr>
            <p:ph type="dt" sz="quarter" idx="1"/>
          </p:nvPr>
        </p:nvSpPr>
        <p:spPr>
          <a:xfrm>
            <a:off x="5623698" y="0"/>
            <a:ext cx="4302231" cy="339884"/>
          </a:xfrm>
          <a:prstGeom prst="rect">
            <a:avLst/>
          </a:prstGeom>
        </p:spPr>
        <p:txBody>
          <a:bodyPr vert="horz" lIns="92153" tIns="46077" rIns="92153" bIns="46077" rtlCol="0"/>
          <a:lstStyle>
            <a:lvl1pPr algn="r">
              <a:defRPr sz="1200"/>
            </a:lvl1pPr>
          </a:lstStyle>
          <a:p>
            <a:fld id="{05CDC4A8-C28D-42DA-9117-3DEB7E07D7BC}" type="datetimeFigureOut">
              <a:rPr lang="en-US" smtClean="0"/>
              <a:pPr/>
              <a:t>8/25/2014</a:t>
            </a:fld>
            <a:endParaRPr lang="en-US"/>
          </a:p>
        </p:txBody>
      </p:sp>
      <p:sp>
        <p:nvSpPr>
          <p:cNvPr id="4" name="Footer Placeholder 3"/>
          <p:cNvSpPr>
            <a:spLocks noGrp="1"/>
          </p:cNvSpPr>
          <p:nvPr>
            <p:ph type="ftr" sz="quarter" idx="2"/>
          </p:nvPr>
        </p:nvSpPr>
        <p:spPr>
          <a:xfrm>
            <a:off x="1" y="6456612"/>
            <a:ext cx="4302231" cy="339884"/>
          </a:xfrm>
          <a:prstGeom prst="rect">
            <a:avLst/>
          </a:prstGeom>
        </p:spPr>
        <p:txBody>
          <a:bodyPr vert="horz" lIns="92153" tIns="46077" rIns="92153" bIns="46077" rtlCol="0" anchor="b"/>
          <a:lstStyle>
            <a:lvl1pPr algn="l">
              <a:defRPr sz="1200"/>
            </a:lvl1pPr>
          </a:lstStyle>
          <a:p>
            <a:endParaRPr lang="en-US"/>
          </a:p>
        </p:txBody>
      </p:sp>
      <p:sp>
        <p:nvSpPr>
          <p:cNvPr id="5" name="Slide Number Placeholder 4"/>
          <p:cNvSpPr>
            <a:spLocks noGrp="1"/>
          </p:cNvSpPr>
          <p:nvPr>
            <p:ph type="sldNum" sz="quarter" idx="3"/>
          </p:nvPr>
        </p:nvSpPr>
        <p:spPr>
          <a:xfrm>
            <a:off x="5623698" y="6456612"/>
            <a:ext cx="4302231" cy="339884"/>
          </a:xfrm>
          <a:prstGeom prst="rect">
            <a:avLst/>
          </a:prstGeom>
        </p:spPr>
        <p:txBody>
          <a:bodyPr vert="horz" lIns="92153" tIns="46077" rIns="92153" bIns="46077" rtlCol="0" anchor="b"/>
          <a:lstStyle>
            <a:lvl1pPr algn="r">
              <a:defRPr sz="1200"/>
            </a:lvl1pPr>
          </a:lstStyle>
          <a:p>
            <a:fld id="{93685048-79B7-476D-B13F-376B0C21CFD8}" type="slidenum">
              <a:rPr lang="en-US" smtClean="0"/>
              <a:pPr/>
              <a:t>‹#›</a:t>
            </a:fld>
            <a:endParaRPr lang="en-US"/>
          </a:p>
        </p:txBody>
      </p:sp>
    </p:spTree>
    <p:extLst>
      <p:ext uri="{BB962C8B-B14F-4D97-AF65-F5344CB8AC3E}">
        <p14:creationId xmlns:p14="http://schemas.microsoft.com/office/powerpoint/2010/main" val="289798045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1207" cy="340264"/>
          </a:xfrm>
          <a:prstGeom prst="rect">
            <a:avLst/>
          </a:prstGeom>
        </p:spPr>
        <p:txBody>
          <a:bodyPr vert="horz" lIns="92153" tIns="46077" rIns="92153" bIns="46077" rtlCol="0"/>
          <a:lstStyle>
            <a:lvl1pPr algn="l">
              <a:defRPr sz="1200"/>
            </a:lvl1pPr>
          </a:lstStyle>
          <a:p>
            <a:endParaRPr lang="en-GB"/>
          </a:p>
        </p:txBody>
      </p:sp>
      <p:sp>
        <p:nvSpPr>
          <p:cNvPr id="3" name="Date Placeholder 2"/>
          <p:cNvSpPr>
            <a:spLocks noGrp="1"/>
          </p:cNvSpPr>
          <p:nvPr>
            <p:ph type="dt" idx="1"/>
          </p:nvPr>
        </p:nvSpPr>
        <p:spPr>
          <a:xfrm>
            <a:off x="5624654" y="0"/>
            <a:ext cx="4301207" cy="340264"/>
          </a:xfrm>
          <a:prstGeom prst="rect">
            <a:avLst/>
          </a:prstGeom>
        </p:spPr>
        <p:txBody>
          <a:bodyPr vert="horz" lIns="92153" tIns="46077" rIns="92153" bIns="46077" rtlCol="0"/>
          <a:lstStyle>
            <a:lvl1pPr algn="r">
              <a:defRPr sz="1200"/>
            </a:lvl1pPr>
          </a:lstStyle>
          <a:p>
            <a:fld id="{AD8FF4A4-9EEF-46C5-8480-608288E95457}" type="datetimeFigureOut">
              <a:rPr lang="en-US" smtClean="0"/>
              <a:pPr/>
              <a:t>8/25/2014</a:t>
            </a:fld>
            <a:endParaRPr lang="en-GB"/>
          </a:p>
        </p:txBody>
      </p:sp>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2153" tIns="46077" rIns="92153" bIns="46077" rtlCol="0" anchor="ctr"/>
          <a:lstStyle/>
          <a:p>
            <a:endParaRPr lang="en-GB"/>
          </a:p>
        </p:txBody>
      </p:sp>
      <p:sp>
        <p:nvSpPr>
          <p:cNvPr id="5" name="Notes Placeholder 4"/>
          <p:cNvSpPr>
            <a:spLocks noGrp="1"/>
          </p:cNvSpPr>
          <p:nvPr>
            <p:ph type="body" sz="quarter" idx="3"/>
          </p:nvPr>
        </p:nvSpPr>
        <p:spPr>
          <a:xfrm>
            <a:off x="992587" y="3228705"/>
            <a:ext cx="7943053" cy="3059117"/>
          </a:xfrm>
          <a:prstGeom prst="rect">
            <a:avLst/>
          </a:prstGeom>
        </p:spPr>
        <p:txBody>
          <a:bodyPr vert="horz" lIns="92153" tIns="46077" rIns="92153" bIns="46077"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6456324"/>
            <a:ext cx="4301207" cy="340264"/>
          </a:xfrm>
          <a:prstGeom prst="rect">
            <a:avLst/>
          </a:prstGeom>
        </p:spPr>
        <p:txBody>
          <a:bodyPr vert="horz" lIns="92153" tIns="46077" rIns="92153" bIns="46077" rtlCol="0" anchor="b"/>
          <a:lstStyle>
            <a:lvl1pPr algn="l">
              <a:defRPr sz="1200"/>
            </a:lvl1pPr>
          </a:lstStyle>
          <a:p>
            <a:endParaRPr lang="en-GB"/>
          </a:p>
        </p:txBody>
      </p:sp>
      <p:sp>
        <p:nvSpPr>
          <p:cNvPr id="7" name="Slide Number Placeholder 6"/>
          <p:cNvSpPr>
            <a:spLocks noGrp="1"/>
          </p:cNvSpPr>
          <p:nvPr>
            <p:ph type="sldNum" sz="quarter" idx="5"/>
          </p:nvPr>
        </p:nvSpPr>
        <p:spPr>
          <a:xfrm>
            <a:off x="5624654" y="6456324"/>
            <a:ext cx="4301207" cy="340264"/>
          </a:xfrm>
          <a:prstGeom prst="rect">
            <a:avLst/>
          </a:prstGeom>
        </p:spPr>
        <p:txBody>
          <a:bodyPr vert="horz" lIns="92153" tIns="46077" rIns="92153" bIns="46077" rtlCol="0" anchor="b"/>
          <a:lstStyle>
            <a:lvl1pPr algn="r">
              <a:defRPr sz="1200"/>
            </a:lvl1pPr>
          </a:lstStyle>
          <a:p>
            <a:fld id="{A54E3CFB-C12D-4DBD-99F8-5E5E0D05872F}" type="slidenum">
              <a:rPr lang="en-GB" smtClean="0"/>
              <a:pPr/>
              <a:t>‹#›</a:t>
            </a:fld>
            <a:endParaRPr lang="en-GB"/>
          </a:p>
        </p:txBody>
      </p:sp>
    </p:spTree>
    <p:extLst>
      <p:ext uri="{BB962C8B-B14F-4D97-AF65-F5344CB8AC3E}">
        <p14:creationId xmlns:p14="http://schemas.microsoft.com/office/powerpoint/2010/main" val="33004854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1</a:t>
            </a:fld>
            <a:endParaRPr lang="en-GB"/>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69BD36D-642D-4AB7-B9E3-99692D168A8F}" type="slidenum">
              <a:rPr lang="en-GB" smtClean="0"/>
              <a:pPr/>
              <a:t>11</a:t>
            </a:fld>
            <a:endParaRPr lang="en-GB"/>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69BD36D-642D-4AB7-B9E3-99692D168A8F}" type="slidenum">
              <a:rPr lang="en-GB" smtClean="0"/>
              <a:pPr/>
              <a:t>12</a:t>
            </a:fld>
            <a:endParaRPr lang="en-GB"/>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69BD36D-642D-4AB7-B9E3-99692D168A8F}" type="slidenum">
              <a:rPr lang="en-GB" smtClean="0"/>
              <a:pPr/>
              <a:t>13</a:t>
            </a:fld>
            <a:endParaRPr lang="en-GB"/>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69BD36D-642D-4AB7-B9E3-99692D168A8F}" type="slidenum">
              <a:rPr lang="en-GB" smtClean="0"/>
              <a:pPr/>
              <a:t>14</a:t>
            </a:fld>
            <a:endParaRPr lang="en-GB"/>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69BD36D-642D-4AB7-B9E3-99692D168A8F}" type="slidenum">
              <a:rPr lang="en-GB" smtClean="0"/>
              <a:pPr/>
              <a:t>15</a:t>
            </a:fld>
            <a:endParaRPr lang="en-GB"/>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69BD36D-642D-4AB7-B9E3-99692D168A8F}" type="slidenum">
              <a:rPr lang="en-GB" smtClean="0"/>
              <a:pPr/>
              <a:t>16</a:t>
            </a:fld>
            <a:endParaRPr lang="en-GB"/>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18</a:t>
            </a:fld>
            <a:endParaRPr lang="en-GB"/>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69BD36D-642D-4AB7-B9E3-99692D168A8F}" type="slidenum">
              <a:rPr lang="en-GB" smtClean="0"/>
              <a:pPr/>
              <a:t>19</a:t>
            </a:fld>
            <a:endParaRPr lang="en-GB"/>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69BD36D-642D-4AB7-B9E3-99692D168A8F}" type="slidenum">
              <a:rPr lang="en-GB" smtClean="0"/>
              <a:pPr/>
              <a:t>20</a:t>
            </a:fld>
            <a:endParaRPr lang="en-GB"/>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69BD36D-642D-4AB7-B9E3-99692D168A8F}" type="slidenum">
              <a:rPr lang="en-GB" smtClean="0"/>
              <a:pPr/>
              <a:t>21</a:t>
            </a:fld>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2</a:t>
            </a:fld>
            <a:endParaRPr lang="en-GB"/>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bwMode="auto">
          <a:noFill/>
          <a:ln>
            <a:solidFill>
              <a:srgbClr val="000000"/>
            </a:solidFill>
            <a:miter lim="800000"/>
            <a:headEnd/>
            <a:tailEnd/>
          </a:ln>
        </p:spPr>
      </p:sp>
      <p:sp>
        <p:nvSpPr>
          <p:cNvPr id="1638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smtClean="0"/>
          </a:p>
        </p:txBody>
      </p:sp>
      <p:sp>
        <p:nvSpPr>
          <p:cNvPr id="1638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006C7BF-DCB9-4328-B32B-E903163BFC5A}" type="slidenum">
              <a:rPr lang="en-GB"/>
              <a:pPr fontAlgn="base">
                <a:spcBef>
                  <a:spcPct val="0"/>
                </a:spcBef>
                <a:spcAft>
                  <a:spcPct val="0"/>
                </a:spcAft>
              </a:pPr>
              <a:t>22</a:t>
            </a:fld>
            <a:endParaRPr lang="en-GB"/>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69BD36D-642D-4AB7-B9E3-99692D168A8F}" type="slidenum">
              <a:rPr lang="en-GB" smtClean="0"/>
              <a:pPr/>
              <a:t>23</a:t>
            </a:fld>
            <a:endParaRPr lang="en-GB"/>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69BD36D-642D-4AB7-B9E3-99692D168A8F}" type="slidenum">
              <a:rPr lang="en-GB" smtClean="0"/>
              <a:pPr/>
              <a:t>24</a:t>
            </a:fld>
            <a:endParaRPr lang="en-GB"/>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69BD36D-642D-4AB7-B9E3-99692D168A8F}" type="slidenum">
              <a:rPr lang="en-GB" smtClean="0"/>
              <a:pPr/>
              <a:t>25</a:t>
            </a:fld>
            <a:endParaRPr lang="en-GB"/>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69BD36D-642D-4AB7-B9E3-99692D168A8F}" type="slidenum">
              <a:rPr lang="en-GB" smtClean="0"/>
              <a:pPr/>
              <a:t>26</a:t>
            </a:fld>
            <a:endParaRPr lang="en-GB"/>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69BD36D-642D-4AB7-B9E3-99692D168A8F}" type="slidenum">
              <a:rPr lang="en-GB" smtClean="0"/>
              <a:pPr/>
              <a:t>27</a:t>
            </a:fld>
            <a:endParaRPr lang="en-GB"/>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69BD36D-642D-4AB7-B9E3-99692D168A8F}" type="slidenum">
              <a:rPr lang="en-GB" smtClean="0"/>
              <a:pPr/>
              <a:t>28</a:t>
            </a:fld>
            <a:endParaRPr lang="en-GB"/>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69BD36D-642D-4AB7-B9E3-99692D168A8F}" type="slidenum">
              <a:rPr lang="en-GB" smtClean="0"/>
              <a:pPr/>
              <a:t>29</a:t>
            </a:fld>
            <a:endParaRPr lang="en-GB"/>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69BD36D-642D-4AB7-B9E3-99692D168A8F}" type="slidenum">
              <a:rPr lang="en-GB" smtClean="0"/>
              <a:pPr/>
              <a:t>30</a:t>
            </a:fld>
            <a:endParaRPr lang="en-GB"/>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bwMode="auto">
          <a:noFill/>
          <a:ln>
            <a:solidFill>
              <a:srgbClr val="000000"/>
            </a:solidFill>
            <a:miter lim="800000"/>
            <a:headEnd/>
            <a:tailEnd/>
          </a:ln>
        </p:spPr>
      </p:sp>
      <p:sp>
        <p:nvSpPr>
          <p:cNvPr id="1638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smtClean="0"/>
          </a:p>
        </p:txBody>
      </p:sp>
      <p:sp>
        <p:nvSpPr>
          <p:cNvPr id="1638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006C7BF-DCB9-4328-B32B-E903163BFC5A}" type="slidenum">
              <a:rPr lang="en-GB"/>
              <a:pPr fontAlgn="base">
                <a:spcBef>
                  <a:spcPct val="0"/>
                </a:spcBef>
                <a:spcAft>
                  <a:spcPct val="0"/>
                </a:spcAft>
              </a:pPr>
              <a:t>31</a:t>
            </a:fld>
            <a:endParaRPr lang="en-GB"/>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3</a:t>
            </a:fld>
            <a:endParaRPr lang="en-GB"/>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69BD36D-642D-4AB7-B9E3-99692D168A8F}" type="slidenum">
              <a:rPr lang="en-GB" smtClean="0"/>
              <a:pPr/>
              <a:t>32</a:t>
            </a:fld>
            <a:endParaRPr lang="en-GB"/>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69BD36D-642D-4AB7-B9E3-99692D168A8F}" type="slidenum">
              <a:rPr lang="en-GB" smtClean="0"/>
              <a:pPr/>
              <a:t>33</a:t>
            </a:fld>
            <a:endParaRPr lang="en-GB"/>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69BD36D-642D-4AB7-B9E3-99692D168A8F}" type="slidenum">
              <a:rPr lang="en-GB" smtClean="0"/>
              <a:pPr/>
              <a:t>34</a:t>
            </a:fld>
            <a:endParaRPr lang="en-GB"/>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69BD36D-642D-4AB7-B9E3-99692D168A8F}" type="slidenum">
              <a:rPr lang="en-GB" smtClean="0"/>
              <a:pPr/>
              <a:t>35</a:t>
            </a:fld>
            <a:endParaRPr lang="en-GB"/>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69BD36D-642D-4AB7-B9E3-99692D168A8F}" type="slidenum">
              <a:rPr lang="en-GB" smtClean="0"/>
              <a:pPr/>
              <a:t>36</a:t>
            </a:fld>
            <a:endParaRPr lang="en-GB"/>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69BD36D-642D-4AB7-B9E3-99692D168A8F}" type="slidenum">
              <a:rPr lang="en-GB" smtClean="0"/>
              <a:pPr/>
              <a:t>37</a:t>
            </a:fld>
            <a:endParaRPr lang="en-GB"/>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69BD36D-642D-4AB7-B9E3-99692D168A8F}" type="slidenum">
              <a:rPr lang="en-GB" smtClean="0"/>
              <a:pPr/>
              <a:t>42</a:t>
            </a:fld>
            <a:endParaRPr lang="en-GB"/>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69BD36D-642D-4AB7-B9E3-99692D168A8F}" type="slidenum">
              <a:rPr lang="en-GB" smtClean="0"/>
              <a:pPr/>
              <a:t>43</a:t>
            </a:fld>
            <a:endParaRPr lang="en-GB"/>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45</a:t>
            </a:fld>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5</a:t>
            </a:fld>
            <a:endParaRPr lang="en-GB"/>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6</a:t>
            </a:fld>
            <a:endParaRPr lang="en-GB"/>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69BD36D-642D-4AB7-B9E3-99692D168A8F}" type="slidenum">
              <a:rPr lang="en-GB" smtClean="0"/>
              <a:pPr/>
              <a:t>7</a:t>
            </a:fld>
            <a:endParaRPr lang="en-GB"/>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69BD36D-642D-4AB7-B9E3-99692D168A8F}" type="slidenum">
              <a:rPr lang="en-GB" smtClean="0"/>
              <a:pPr/>
              <a:t>8</a:t>
            </a:fld>
            <a:endParaRPr lang="en-GB"/>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69BD36D-642D-4AB7-B9E3-99692D168A8F}" type="slidenum">
              <a:rPr lang="en-GB" smtClean="0"/>
              <a:pPr/>
              <a:t>9</a:t>
            </a:fld>
            <a:endParaRPr lang="en-GB"/>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69BD36D-642D-4AB7-B9E3-99692D168A8F}" type="slidenum">
              <a:rPr lang="en-GB" smtClean="0"/>
              <a:pPr/>
              <a:t>10</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slide" Target="../slides/slide24.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slide" Target="../slides/slide24.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slide" Target="../slides/slide24.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slide" Target="../slides/slide24.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rookeWeston">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latin typeface="Calibri" pitchFamily="34" charset="0"/>
              <a:cs typeface="Calibri" pitchFamily="34" charset="0"/>
            </a:endParaRPr>
          </a:p>
        </p:txBody>
      </p:sp>
      <p:sp>
        <p:nvSpPr>
          <p:cNvPr id="9" name="Title 8"/>
          <p:cNvSpPr>
            <a:spLocks noGrp="1"/>
          </p:cNvSpPr>
          <p:nvPr>
            <p:ph type="ctrTitle"/>
          </p:nvPr>
        </p:nvSpPr>
        <p:spPr>
          <a:xfrm>
            <a:off x="685800" y="214290"/>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13" name="Footer Placeholder 18"/>
          <p:cNvSpPr txBox="1">
            <a:spLocks/>
          </p:cNvSpPr>
          <p:nvPr/>
        </p:nvSpPr>
        <p:spPr>
          <a:xfrm>
            <a:off x="142844" y="6492875"/>
            <a:ext cx="729993" cy="365125"/>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1" i="0" u="none" strike="noStrike" kern="1200" cap="none" spc="0" normalizeH="0" baseline="0" noProof="0" dirty="0">
              <a:ln>
                <a:noFill/>
              </a:ln>
              <a:solidFill>
                <a:schemeClr val="accent1">
                  <a:tint val="20000"/>
                </a:schemeClr>
              </a:solidFill>
              <a:effectLst/>
              <a:uLnTx/>
              <a:uFillTx/>
              <a:latin typeface="Calibri" pitchFamily="34" charset="0"/>
              <a:ea typeface="+mn-ea"/>
              <a:cs typeface="Calibri" pitchFamily="34" charset="0"/>
            </a:endParaRPr>
          </a:p>
        </p:txBody>
      </p:sp>
      <p:sp>
        <p:nvSpPr>
          <p:cNvPr id="17" name="Subtitle 16"/>
          <p:cNvSpPr>
            <a:spLocks noGrp="1"/>
          </p:cNvSpPr>
          <p:nvPr>
            <p:ph type="subTitle" idx="1"/>
          </p:nvPr>
        </p:nvSpPr>
        <p:spPr>
          <a:xfrm>
            <a:off x="871566" y="5515444"/>
            <a:ext cx="7772400" cy="1199704"/>
          </a:xfrm>
        </p:spPr>
        <p:txBody>
          <a:bodyPr lIns="45720" rIns="45720"/>
          <a:lstStyle>
            <a:lvl1pPr marL="0" marR="64008" indent="0" algn="r">
              <a:buNone/>
              <a:defRPr b="1">
                <a:solidFill>
                  <a:schemeClr val="bg1"/>
                </a:solidFill>
                <a:latin typeface="Calibri" pitchFamily="34" charset="0"/>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68760"/>
            <a:ext cx="8712968" cy="5112568"/>
          </a:xfrm>
        </p:spPr>
        <p:txBody>
          <a:bodyPr/>
          <a:lstStyle>
            <a:lvl1pPr>
              <a:defRPr>
                <a:latin typeface="Calibri" pitchFamily="34" charset="0"/>
                <a:cs typeface="Calibri" pitchFamily="34" charset="0"/>
              </a:defRPr>
            </a:lvl1pPr>
            <a:lvl2pPr>
              <a:defRPr>
                <a:latin typeface="Calibri" pitchFamily="34" charset="0"/>
                <a:cs typeface="Calibri" pitchFamily="34" charset="0"/>
              </a:defRPr>
            </a:lvl2pPr>
            <a:lvl3pPr>
              <a:defRPr>
                <a:latin typeface="Calibri" pitchFamily="34" charset="0"/>
                <a:cs typeface="Calibri" pitchFamily="34" charset="0"/>
              </a:defRPr>
            </a:lvl3pPr>
            <a:lvl4pPr>
              <a:defRPr>
                <a:latin typeface="Calibri" pitchFamily="34" charset="0"/>
                <a:cs typeface="Calibri" pitchFamily="34" charset="0"/>
              </a:defRPr>
            </a:lvl4pPr>
            <a:lvl5pPr>
              <a:defRPr>
                <a:latin typeface="Calibri" pitchFamily="34" charset="0"/>
                <a:cs typeface="Calibri" pitchFamily="34" charset="0"/>
              </a:defRPr>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dirty="0"/>
          </a:p>
        </p:txBody>
      </p:sp>
      <p:sp>
        <p:nvSpPr>
          <p:cNvPr id="7" name="Title 6"/>
          <p:cNvSpPr>
            <a:spLocks noGrp="1"/>
          </p:cNvSpPr>
          <p:nvPr>
            <p:ph type="title"/>
          </p:nvPr>
        </p:nvSpPr>
        <p:spPr>
          <a:xfrm>
            <a:off x="251520" y="548680"/>
            <a:ext cx="8712968" cy="648072"/>
          </a:xfrm>
        </p:spPr>
        <p:txBody>
          <a:bodyPr rtlCol="0">
            <a:normAutofit/>
          </a:bodyPr>
          <a:lstStyle>
            <a:lvl1pPr>
              <a:defRPr sz="4000">
                <a:latin typeface="Calibri" pitchFamily="34" charset="0"/>
                <a:cs typeface="Calibri" pitchFamily="34" charset="0"/>
              </a:defRPr>
            </a:lvl1pPr>
            <a:extLst/>
          </a:lstStyle>
          <a:p>
            <a:r>
              <a:rPr kumimoji="0" lang="en-US" smtClean="0"/>
              <a:t>Click to edit Master title style</a:t>
            </a:r>
            <a:endParaRPr kumimoji="0"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latin typeface="Calibri" pitchFamily="34" charset="0"/>
                <a:cs typeface="Calibri" pitchFamily="34" charset="0"/>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latin typeface="Calibri" pitchFamily="34" charset="0"/>
              <a:cs typeface="Calibri" pitchFamily="34" charset="0"/>
            </a:endParaRPr>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latin typeface="Calibri" pitchFamily="34" charset="0"/>
              <a:cs typeface="Calibri" pitchFamily="34" charset="0"/>
            </a:endParaRP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179512" y="1340768"/>
            <a:ext cx="4316288" cy="4525963"/>
          </a:xfrm>
        </p:spPr>
        <p:txBody>
          <a:bodyPr/>
          <a:lstStyle>
            <a:lvl1pPr>
              <a:defRPr sz="2800">
                <a:latin typeface="Calibri" pitchFamily="34" charset="0"/>
                <a:cs typeface="Calibri" pitchFamily="34" charset="0"/>
              </a:defRPr>
            </a:lvl1pPr>
            <a:lvl2pPr>
              <a:defRPr sz="2400">
                <a:latin typeface="Calibri" pitchFamily="34" charset="0"/>
                <a:cs typeface="Calibri" pitchFamily="34" charset="0"/>
              </a:defRPr>
            </a:lvl2pPr>
            <a:lvl3pPr>
              <a:defRPr sz="2000">
                <a:latin typeface="Calibri" pitchFamily="34" charset="0"/>
                <a:cs typeface="Calibri" pitchFamily="34" charset="0"/>
              </a:defRPr>
            </a:lvl3pPr>
            <a:lvl4pPr>
              <a:defRPr sz="1800">
                <a:latin typeface="Calibri" pitchFamily="34" charset="0"/>
                <a:cs typeface="Calibri" pitchFamily="34" charset="0"/>
              </a:defRPr>
            </a:lvl4pPr>
            <a:lvl5pPr>
              <a:defRPr sz="1800">
                <a:latin typeface="Calibri" pitchFamily="34" charset="0"/>
                <a:cs typeface="Calibri" pitchFamily="34" charset="0"/>
              </a:defRPr>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dirty="0"/>
          </a:p>
        </p:txBody>
      </p:sp>
      <p:sp>
        <p:nvSpPr>
          <p:cNvPr id="4" name="Content Placeholder 3"/>
          <p:cNvSpPr>
            <a:spLocks noGrp="1"/>
          </p:cNvSpPr>
          <p:nvPr>
            <p:ph sz="half" idx="2"/>
          </p:nvPr>
        </p:nvSpPr>
        <p:spPr>
          <a:xfrm>
            <a:off x="4648200" y="1340768"/>
            <a:ext cx="4244280" cy="4525963"/>
          </a:xfrm>
        </p:spPr>
        <p:txBody>
          <a:bodyPr/>
          <a:lstStyle>
            <a:lvl1pPr>
              <a:defRPr sz="2800">
                <a:latin typeface="Calibri" pitchFamily="34" charset="0"/>
                <a:cs typeface="Calibri" pitchFamily="34" charset="0"/>
              </a:defRPr>
            </a:lvl1pPr>
            <a:lvl2pPr>
              <a:defRPr sz="2400">
                <a:latin typeface="Calibri" pitchFamily="34" charset="0"/>
                <a:cs typeface="Calibri" pitchFamily="34" charset="0"/>
              </a:defRPr>
            </a:lvl2pPr>
            <a:lvl3pPr>
              <a:defRPr sz="2000">
                <a:latin typeface="Calibri" pitchFamily="34" charset="0"/>
                <a:cs typeface="Calibri" pitchFamily="34" charset="0"/>
              </a:defRPr>
            </a:lvl3pPr>
            <a:lvl4pPr>
              <a:defRPr sz="1800">
                <a:latin typeface="Calibri" pitchFamily="34" charset="0"/>
                <a:cs typeface="Calibri" pitchFamily="34" charset="0"/>
              </a:defRPr>
            </a:lvl4pPr>
            <a:lvl5pPr>
              <a:defRPr sz="1800">
                <a:latin typeface="Calibri" pitchFamily="34" charset="0"/>
                <a:cs typeface="Calibri" pitchFamily="34" charset="0"/>
              </a:defRPr>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Title 7"/>
          <p:cNvSpPr>
            <a:spLocks noGrp="1"/>
          </p:cNvSpPr>
          <p:nvPr>
            <p:ph type="title"/>
          </p:nvPr>
        </p:nvSpPr>
        <p:spPr>
          <a:xfrm>
            <a:off x="179512" y="476672"/>
            <a:ext cx="8712968" cy="720080"/>
          </a:xfrm>
        </p:spPr>
        <p:txBody>
          <a:bodyPr rtlCol="0">
            <a:normAutofit/>
          </a:bodyPr>
          <a:lstStyle>
            <a:lvl1pPr algn="l" rtl="0" eaLnBrk="1" latinLnBrk="0" hangingPunct="1">
              <a:spcBef>
                <a:spcPct val="0"/>
              </a:spcBef>
              <a:buNone/>
              <a:defRPr kumimoji="0" lang="en-US" sz="4000" b="1" kern="1200" dirty="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a:lstStyle>
          <a:p>
            <a:r>
              <a:rPr kumimoji="0" lang="en-US" smtClean="0"/>
              <a:t>Click to edit Master title style</a:t>
            </a:r>
            <a:endParaRPr kumimoji="0" lang="en-US" dirty="0"/>
          </a:p>
        </p:txBody>
      </p:sp>
      <p:pic>
        <p:nvPicPr>
          <p:cNvPr id="5" name="Picture 4" descr="right.gif">
            <a:hlinkClick r:id="rId2" action="ppaction://hlinksldjump"/>
          </p:cNvPr>
          <p:cNvPicPr>
            <a:picLocks noChangeAspect="1"/>
          </p:cNvPicPr>
          <p:nvPr/>
        </p:nvPicPr>
        <p:blipFill>
          <a:blip r:embed="rId3" cstate="print"/>
          <a:stretch>
            <a:fillRect/>
          </a:stretch>
        </p:blipFill>
        <p:spPr>
          <a:xfrm>
            <a:off x="8727504" y="6432376"/>
            <a:ext cx="381000" cy="381000"/>
          </a:xfrm>
          <a:prstGeom prst="rect">
            <a:avLst/>
          </a:prstGeom>
        </p:spPr>
      </p:pic>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a:xfrm>
            <a:off x="457200" y="411504"/>
            <a:ext cx="8229600" cy="857256"/>
          </a:xfrm>
        </p:spPr>
        <p:txBody>
          <a:bodyPr rtlCol="0"/>
          <a:lstStyle>
            <a:lvl1pPr>
              <a:defRPr>
                <a:latin typeface="Calibri" pitchFamily="34" charset="0"/>
                <a:cs typeface="Calibri" pitchFamily="34" charset="0"/>
              </a:defRPr>
            </a:lvl1pPr>
            <a:extLst/>
          </a:lstStyle>
          <a:p>
            <a:r>
              <a:rPr kumimoji="0" lang="en-US" smtClean="0"/>
              <a:t>Click to edit Master title style</a:t>
            </a:r>
            <a:endParaRPr kumimoji="0" lang="en-US"/>
          </a:p>
        </p:txBody>
      </p:sp>
      <p:pic>
        <p:nvPicPr>
          <p:cNvPr id="3" name="Picture 2" descr="right.gif">
            <a:hlinkClick r:id="rId2" action="ppaction://hlinksldjump"/>
          </p:cNvPr>
          <p:cNvPicPr>
            <a:picLocks noChangeAspect="1"/>
          </p:cNvPicPr>
          <p:nvPr/>
        </p:nvPicPr>
        <p:blipFill>
          <a:blip r:embed="rId3" cstate="print"/>
          <a:stretch>
            <a:fillRect/>
          </a:stretch>
        </p:blipFill>
        <p:spPr>
          <a:xfrm>
            <a:off x="8727504" y="6432376"/>
            <a:ext cx="381000" cy="381000"/>
          </a:xfrm>
          <a:prstGeom prst="rect">
            <a:avLst/>
          </a:prstGeom>
        </p:spPr>
      </p:pic>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251520" y="260648"/>
            <a:ext cx="8712968" cy="928694"/>
          </a:xfrm>
        </p:spPr>
        <p:txBody>
          <a:bodyPr/>
          <a:lstStyle/>
          <a:p>
            <a:r>
              <a:rPr lang="en-US" smtClean="0"/>
              <a:t>Click to edit Master title style</a:t>
            </a:r>
            <a:endParaRPr lang="en-GB" dirty="0"/>
          </a:p>
        </p:txBody>
      </p:sp>
      <p:sp>
        <p:nvSpPr>
          <p:cNvPr id="3" name="Content Placeholder 2"/>
          <p:cNvSpPr>
            <a:spLocks noGrp="1"/>
          </p:cNvSpPr>
          <p:nvPr>
            <p:ph sz="half" idx="1"/>
          </p:nvPr>
        </p:nvSpPr>
        <p:spPr>
          <a:xfrm>
            <a:off x="251520" y="1335962"/>
            <a:ext cx="4244280" cy="4533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4" name="Text Placeholder 3"/>
          <p:cNvSpPr>
            <a:spLocks noGrp="1"/>
          </p:cNvSpPr>
          <p:nvPr>
            <p:ph type="body" sz="half" idx="2"/>
          </p:nvPr>
        </p:nvSpPr>
        <p:spPr>
          <a:xfrm>
            <a:off x="4648200" y="1335962"/>
            <a:ext cx="4316288" cy="4533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pic>
        <p:nvPicPr>
          <p:cNvPr id="5" name="Picture 4" descr="right.gif">
            <a:hlinkClick r:id="rId2" action="ppaction://hlinksldjump"/>
          </p:cNvPr>
          <p:cNvPicPr>
            <a:picLocks noChangeAspect="1"/>
          </p:cNvPicPr>
          <p:nvPr/>
        </p:nvPicPr>
        <p:blipFill>
          <a:blip r:embed="rId3" cstate="print"/>
          <a:stretch>
            <a:fillRect/>
          </a:stretch>
        </p:blipFill>
        <p:spPr>
          <a:xfrm>
            <a:off x="8727504" y="6432376"/>
            <a:ext cx="381000" cy="381000"/>
          </a:xfrm>
          <a:prstGeom prst="rect">
            <a:avLst/>
          </a:prstGeom>
        </p:spPr>
      </p:pic>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1520" y="548680"/>
            <a:ext cx="8707668" cy="796908"/>
          </a:xfrm>
        </p:spPr>
        <p:txBody>
          <a:bodyPr/>
          <a:lstStyle/>
          <a:p>
            <a:r>
              <a:rPr lang="en-US" smtClean="0"/>
              <a:t>Click to edit Master title style</a:t>
            </a:r>
            <a:endParaRPr lang="en-GB" dirty="0"/>
          </a:p>
        </p:txBody>
      </p:sp>
      <p:sp>
        <p:nvSpPr>
          <p:cNvPr id="3" name="Text Placeholder 2"/>
          <p:cNvSpPr>
            <a:spLocks noGrp="1"/>
          </p:cNvSpPr>
          <p:nvPr>
            <p:ph type="body" sz="half" idx="1"/>
          </p:nvPr>
        </p:nvSpPr>
        <p:spPr>
          <a:xfrm>
            <a:off x="323528" y="1477374"/>
            <a:ext cx="4305944" cy="4533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4" name="Content Placeholder 3"/>
          <p:cNvSpPr>
            <a:spLocks noGrp="1"/>
          </p:cNvSpPr>
          <p:nvPr>
            <p:ph sz="half" idx="2"/>
          </p:nvPr>
        </p:nvSpPr>
        <p:spPr>
          <a:xfrm>
            <a:off x="4788024" y="1496772"/>
            <a:ext cx="4032448" cy="4533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pic>
        <p:nvPicPr>
          <p:cNvPr id="5" name="Picture 4" descr="right.gif">
            <a:hlinkClick r:id="rId2" action="ppaction://hlinksldjump"/>
          </p:cNvPr>
          <p:cNvPicPr>
            <a:picLocks noChangeAspect="1"/>
          </p:cNvPicPr>
          <p:nvPr/>
        </p:nvPicPr>
        <p:blipFill>
          <a:blip r:embed="rId3" cstate="print"/>
          <a:stretch>
            <a:fillRect/>
          </a:stretch>
        </p:blipFill>
        <p:spPr>
          <a:xfrm>
            <a:off x="8727504" y="6432376"/>
            <a:ext cx="381000" cy="381000"/>
          </a:xfrm>
          <a:prstGeom prst="rect">
            <a:avLst/>
          </a:prstGeom>
        </p:spPr>
      </p:pic>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13" Type="http://schemas.openxmlformats.org/officeDocument/2006/relationships/slide" Target="../slides/slide4.xml"/><Relationship Id="rId18" Type="http://schemas.openxmlformats.org/officeDocument/2006/relationships/slide" Target="../slides/slide34.xml"/><Relationship Id="rId3" Type="http://schemas.openxmlformats.org/officeDocument/2006/relationships/slideLayout" Target="../slideLayouts/slideLayout3.xml"/><Relationship Id="rId21" Type="http://schemas.openxmlformats.org/officeDocument/2006/relationships/slide" Target="../slides/slide42.xml"/><Relationship Id="rId7" Type="http://schemas.openxmlformats.org/officeDocument/2006/relationships/slideLayout" Target="../slideLayouts/slideLayout7.xml"/><Relationship Id="rId12" Type="http://schemas.openxmlformats.org/officeDocument/2006/relationships/slide" Target="../slides/slide45.xml"/><Relationship Id="rId17" Type="http://schemas.openxmlformats.org/officeDocument/2006/relationships/slide" Target="../slides/slide33.xml"/><Relationship Id="rId2" Type="http://schemas.openxmlformats.org/officeDocument/2006/relationships/slideLayout" Target="../slideLayouts/slideLayout2.xml"/><Relationship Id="rId16" Type="http://schemas.openxmlformats.org/officeDocument/2006/relationships/slide" Target="../slides/slide19.xml"/><Relationship Id="rId20" Type="http://schemas.openxmlformats.org/officeDocument/2006/relationships/slide" Target="../slides/slide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 Target="../slides/slide6.xml"/><Relationship Id="rId5" Type="http://schemas.openxmlformats.org/officeDocument/2006/relationships/slideLayout" Target="../slideLayouts/slideLayout5.xml"/><Relationship Id="rId15" Type="http://schemas.openxmlformats.org/officeDocument/2006/relationships/slide" Target="../slides/slide17.xml"/><Relationship Id="rId23" Type="http://schemas.openxmlformats.org/officeDocument/2006/relationships/slide" Target="../slides/slide44.xml"/><Relationship Id="rId10" Type="http://schemas.openxmlformats.org/officeDocument/2006/relationships/slide" Target="../slides/slide5.xml"/><Relationship Id="rId19" Type="http://schemas.openxmlformats.org/officeDocument/2006/relationships/slide" Target="../slides/slide40.xml"/><Relationship Id="rId4" Type="http://schemas.openxmlformats.org/officeDocument/2006/relationships/slideLayout" Target="../slideLayouts/slideLayout4.xml"/><Relationship Id="rId9" Type="http://schemas.openxmlformats.org/officeDocument/2006/relationships/image" Target="../media/image1.jpeg"/><Relationship Id="rId14" Type="http://schemas.openxmlformats.org/officeDocument/2006/relationships/slide" Target="../slides/slide7.xml"/><Relationship Id="rId22" Type="http://schemas.openxmlformats.org/officeDocument/2006/relationships/slide" Target="../slides/slide4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4" name="Right Triangle 13"/>
          <p:cNvSpPr>
            <a:spLocks/>
          </p:cNvSpPr>
          <p:nvPr/>
        </p:nvSpPr>
        <p:spPr bwMode="auto">
          <a:xfrm>
            <a:off x="-6042" y="5791253"/>
            <a:ext cx="3402314" cy="1080868"/>
          </a:xfrm>
          <a:prstGeom prst="rtTriangle">
            <a:avLst/>
          </a:prstGeom>
          <a:blipFill>
            <a:blip r:embed="rId9"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251520" y="404664"/>
            <a:ext cx="8424936" cy="648072"/>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dirty="0"/>
          </a:p>
        </p:txBody>
      </p:sp>
      <p:sp>
        <p:nvSpPr>
          <p:cNvPr id="30" name="Text Placeholder 29"/>
          <p:cNvSpPr>
            <a:spLocks noGrp="1"/>
          </p:cNvSpPr>
          <p:nvPr>
            <p:ph type="body" idx="1"/>
          </p:nvPr>
        </p:nvSpPr>
        <p:spPr>
          <a:xfrm>
            <a:off x="251520" y="1123515"/>
            <a:ext cx="8435280" cy="5329821"/>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6" name="Round Same Side Corner Rectangle 15">
            <a:hlinkClick r:id="rId10" action="ppaction://hlinksldjump"/>
          </p:cNvPr>
          <p:cNvSpPr/>
          <p:nvPr userDrawn="1"/>
        </p:nvSpPr>
        <p:spPr>
          <a:xfrm>
            <a:off x="35496" y="6572818"/>
            <a:ext cx="792088" cy="285182"/>
          </a:xfrm>
          <a:prstGeom prst="round2SameRect">
            <a:avLst/>
          </a:prstGeom>
          <a:gradFill>
            <a:gsLst>
              <a:gs pos="0">
                <a:schemeClr val="accent1">
                  <a:lumMod val="60000"/>
                  <a:lumOff val="40000"/>
                </a:schemeClr>
              </a:gs>
              <a:gs pos="100000">
                <a:schemeClr val="accent1">
                  <a:lumMod val="75000"/>
                </a:schemeClr>
              </a:gs>
            </a:gsLst>
            <a:lin ang="5400000" scaled="0"/>
          </a:gra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GB" sz="1200" b="1" dirty="0" smtClean="0">
                <a:solidFill>
                  <a:schemeClr val="bg1"/>
                </a:solidFill>
                <a:latin typeface="Calibri" pitchFamily="34" charset="0"/>
                <a:cs typeface="Calibri" pitchFamily="34" charset="0"/>
              </a:rPr>
              <a:t>Scenario</a:t>
            </a:r>
            <a:endParaRPr lang="en-GB" sz="1300" b="1" dirty="0">
              <a:solidFill>
                <a:schemeClr val="bg1"/>
              </a:solidFill>
              <a:latin typeface="Calibri" pitchFamily="34" charset="0"/>
              <a:cs typeface="Calibri" pitchFamily="34" charset="0"/>
            </a:endParaRPr>
          </a:p>
        </p:txBody>
      </p:sp>
      <p:sp>
        <p:nvSpPr>
          <p:cNvPr id="17" name="Round Same Side Corner Rectangle 16">
            <a:hlinkClick r:id="rId11" action="ppaction://hlinksldjump"/>
          </p:cNvPr>
          <p:cNvSpPr/>
          <p:nvPr userDrawn="1"/>
        </p:nvSpPr>
        <p:spPr>
          <a:xfrm>
            <a:off x="847010" y="6569968"/>
            <a:ext cx="720080" cy="288032"/>
          </a:xfrm>
          <a:prstGeom prst="round2SameRect">
            <a:avLst/>
          </a:prstGeom>
          <a:gradFill>
            <a:gsLst>
              <a:gs pos="0">
                <a:schemeClr val="accent1">
                  <a:lumMod val="60000"/>
                  <a:lumOff val="40000"/>
                </a:schemeClr>
              </a:gs>
              <a:gs pos="100000">
                <a:schemeClr val="accent1">
                  <a:lumMod val="75000"/>
                </a:schemeClr>
              </a:gs>
            </a:gsLst>
            <a:lin ang="5400000" scaled="0"/>
          </a:gra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300" b="1" dirty="0" smtClean="0">
                <a:solidFill>
                  <a:schemeClr val="bg1"/>
                </a:solidFill>
                <a:latin typeface="Calibri" pitchFamily="34" charset="0"/>
                <a:cs typeface="Calibri" pitchFamily="34" charset="0"/>
              </a:rPr>
              <a:t>Criteria</a:t>
            </a:r>
            <a:endParaRPr lang="en-GB" sz="1300" b="1" dirty="0">
              <a:solidFill>
                <a:schemeClr val="bg1"/>
              </a:solidFill>
              <a:latin typeface="Calibri" pitchFamily="34" charset="0"/>
              <a:cs typeface="Calibri" pitchFamily="34" charset="0"/>
            </a:endParaRPr>
          </a:p>
        </p:txBody>
      </p:sp>
      <p:sp>
        <p:nvSpPr>
          <p:cNvPr id="18" name="Round Same Side Corner Rectangle 17">
            <a:hlinkClick r:id="rId12" action="ppaction://hlinksldjump"/>
          </p:cNvPr>
          <p:cNvSpPr/>
          <p:nvPr userDrawn="1"/>
        </p:nvSpPr>
        <p:spPr>
          <a:xfrm>
            <a:off x="1586516" y="6569968"/>
            <a:ext cx="648072" cy="288032"/>
          </a:xfrm>
          <a:prstGeom prst="round2SameRect">
            <a:avLst/>
          </a:prstGeom>
          <a:gradFill>
            <a:gsLst>
              <a:gs pos="0">
                <a:schemeClr val="accent1">
                  <a:lumMod val="60000"/>
                  <a:lumOff val="40000"/>
                </a:schemeClr>
              </a:gs>
              <a:gs pos="100000">
                <a:schemeClr val="accent1">
                  <a:lumMod val="75000"/>
                </a:schemeClr>
              </a:gs>
            </a:gsLst>
            <a:lin ang="5400000" scaled="0"/>
          </a:gra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400" b="1" dirty="0" smtClean="0">
                <a:solidFill>
                  <a:schemeClr val="bg1"/>
                </a:solidFill>
                <a:latin typeface="Calibri" pitchFamily="34" charset="0"/>
                <a:cs typeface="Calibri" pitchFamily="34" charset="0"/>
              </a:rPr>
              <a:t>Tasks</a:t>
            </a:r>
            <a:endParaRPr lang="en-GB" sz="1600" b="1" dirty="0">
              <a:solidFill>
                <a:schemeClr val="bg1"/>
              </a:solidFill>
              <a:latin typeface="Calibri" pitchFamily="34" charset="0"/>
              <a:cs typeface="Calibri" pitchFamily="34" charset="0"/>
            </a:endParaRPr>
          </a:p>
        </p:txBody>
      </p:sp>
      <p:sp>
        <p:nvSpPr>
          <p:cNvPr id="19" name="Round Same Side Corner Rectangle 18">
            <a:hlinkClick r:id="rId13" action="ppaction://hlinksldjump"/>
          </p:cNvPr>
          <p:cNvSpPr/>
          <p:nvPr userDrawn="1"/>
        </p:nvSpPr>
        <p:spPr>
          <a:xfrm>
            <a:off x="6984776" y="6569967"/>
            <a:ext cx="1259632" cy="302493"/>
          </a:xfrm>
          <a:prstGeom prst="round2SameRect">
            <a:avLst/>
          </a:prstGeom>
          <a:gradFill>
            <a:gsLst>
              <a:gs pos="0">
                <a:schemeClr val="accent1">
                  <a:lumMod val="60000"/>
                  <a:lumOff val="40000"/>
                </a:schemeClr>
              </a:gs>
              <a:gs pos="100000">
                <a:schemeClr val="accent1">
                  <a:lumMod val="75000"/>
                </a:schemeClr>
              </a:gs>
            </a:gsLst>
            <a:lin ang="5400000" scaled="0"/>
          </a:gradFill>
          <a:ln>
            <a:solidFill>
              <a:schemeClr val="accent1">
                <a:lumMod val="75000"/>
              </a:schemeClr>
            </a:solidFill>
          </a:ln>
        </p:spPr>
        <p:style>
          <a:lnRef idx="2">
            <a:schemeClr val="accent6"/>
          </a:lnRef>
          <a:fillRef idx="1">
            <a:schemeClr val="lt1"/>
          </a:fillRef>
          <a:effectRef idx="0">
            <a:schemeClr val="accent6"/>
          </a:effectRef>
          <a:fontRef idx="minor">
            <a:schemeClr val="dk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solidFill>
                  <a:schemeClr val="bg1"/>
                </a:solidFill>
                <a:latin typeface="Calibri" pitchFamily="34" charset="0"/>
                <a:cs typeface="Calibri" pitchFamily="34" charset="0"/>
              </a:rPr>
              <a:t>Assessment</a:t>
            </a:r>
            <a:endParaRPr lang="en-GB" sz="1600" b="1" dirty="0">
              <a:solidFill>
                <a:schemeClr val="bg1"/>
              </a:solidFill>
              <a:latin typeface="Calibri" pitchFamily="34" charset="0"/>
              <a:cs typeface="Calibri" pitchFamily="34" charset="0"/>
            </a:endParaRPr>
          </a:p>
        </p:txBody>
      </p:sp>
      <p:sp>
        <p:nvSpPr>
          <p:cNvPr id="20" name="Round Same Side Corner Rectangle 19">
            <a:hlinkClick r:id="rId14" action="ppaction://hlinksldjump"/>
          </p:cNvPr>
          <p:cNvSpPr/>
          <p:nvPr userDrawn="1"/>
        </p:nvSpPr>
        <p:spPr>
          <a:xfrm>
            <a:off x="2254014" y="6569968"/>
            <a:ext cx="432048" cy="288032"/>
          </a:xfrm>
          <a:prstGeom prst="round2SameRect">
            <a:avLst/>
          </a:prstGeom>
          <a:gradFill>
            <a:gsLst>
              <a:gs pos="0">
                <a:schemeClr val="accent1">
                  <a:lumMod val="60000"/>
                  <a:lumOff val="40000"/>
                </a:schemeClr>
              </a:gs>
              <a:gs pos="100000">
                <a:schemeClr val="accent1">
                  <a:lumMod val="75000"/>
                </a:schemeClr>
              </a:gs>
            </a:gsLst>
            <a:lin ang="5400000" scaled="0"/>
          </a:gra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solidFill>
                  <a:schemeClr val="bg1"/>
                </a:solidFill>
                <a:latin typeface="Calibri" pitchFamily="34" charset="0"/>
                <a:cs typeface="Calibri" pitchFamily="34" charset="0"/>
              </a:rPr>
              <a:t>1</a:t>
            </a:r>
            <a:endParaRPr lang="en-GB" sz="1600" b="1" dirty="0">
              <a:solidFill>
                <a:schemeClr val="bg1"/>
              </a:solidFill>
              <a:latin typeface="Calibri" pitchFamily="34" charset="0"/>
              <a:cs typeface="Calibri" pitchFamily="34" charset="0"/>
            </a:endParaRPr>
          </a:p>
        </p:txBody>
      </p:sp>
      <p:sp>
        <p:nvSpPr>
          <p:cNvPr id="21" name="Round Same Side Corner Rectangle 20">
            <a:hlinkClick r:id="rId15" action="ppaction://hlinksldjump"/>
          </p:cNvPr>
          <p:cNvSpPr/>
          <p:nvPr userDrawn="1"/>
        </p:nvSpPr>
        <p:spPr>
          <a:xfrm>
            <a:off x="2705488" y="6569968"/>
            <a:ext cx="432048" cy="288032"/>
          </a:xfrm>
          <a:prstGeom prst="round2SameRect">
            <a:avLst/>
          </a:prstGeom>
          <a:gradFill>
            <a:gsLst>
              <a:gs pos="0">
                <a:schemeClr val="accent1">
                  <a:lumMod val="60000"/>
                  <a:lumOff val="40000"/>
                </a:schemeClr>
              </a:gs>
              <a:gs pos="100000">
                <a:schemeClr val="accent1">
                  <a:lumMod val="75000"/>
                </a:schemeClr>
              </a:gs>
            </a:gsLst>
            <a:lin ang="5400000" scaled="0"/>
          </a:gra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solidFill>
                  <a:schemeClr val="bg1"/>
                </a:solidFill>
                <a:latin typeface="Calibri" pitchFamily="34" charset="0"/>
                <a:cs typeface="Calibri" pitchFamily="34" charset="0"/>
              </a:rPr>
              <a:t>2</a:t>
            </a:r>
            <a:endParaRPr lang="en-GB" sz="1600" b="1" dirty="0">
              <a:solidFill>
                <a:schemeClr val="bg1"/>
              </a:solidFill>
              <a:latin typeface="Calibri" pitchFamily="34" charset="0"/>
              <a:cs typeface="Calibri" pitchFamily="34" charset="0"/>
            </a:endParaRPr>
          </a:p>
        </p:txBody>
      </p:sp>
      <p:sp>
        <p:nvSpPr>
          <p:cNvPr id="22" name="Round Same Side Corner Rectangle 21">
            <a:hlinkClick r:id="rId16" action="ppaction://hlinksldjump"/>
          </p:cNvPr>
          <p:cNvSpPr/>
          <p:nvPr userDrawn="1"/>
        </p:nvSpPr>
        <p:spPr>
          <a:xfrm>
            <a:off x="3156962" y="6569968"/>
            <a:ext cx="432048" cy="288032"/>
          </a:xfrm>
          <a:prstGeom prst="round2SameRect">
            <a:avLst/>
          </a:prstGeom>
          <a:gradFill>
            <a:gsLst>
              <a:gs pos="0">
                <a:schemeClr val="accent1">
                  <a:lumMod val="60000"/>
                  <a:lumOff val="40000"/>
                </a:schemeClr>
              </a:gs>
              <a:gs pos="100000">
                <a:schemeClr val="accent1">
                  <a:lumMod val="75000"/>
                </a:schemeClr>
              </a:gs>
            </a:gsLst>
            <a:lin ang="5400000" scaled="0"/>
          </a:gra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solidFill>
                  <a:schemeClr val="bg1"/>
                </a:solidFill>
                <a:latin typeface="Calibri" pitchFamily="34" charset="0"/>
                <a:cs typeface="Calibri" pitchFamily="34" charset="0"/>
              </a:rPr>
              <a:t>3</a:t>
            </a:r>
            <a:endParaRPr lang="en-GB" sz="1600" b="1" dirty="0">
              <a:solidFill>
                <a:schemeClr val="bg1"/>
              </a:solidFill>
              <a:latin typeface="Calibri" pitchFamily="34" charset="0"/>
              <a:cs typeface="Calibri" pitchFamily="34" charset="0"/>
            </a:endParaRPr>
          </a:p>
        </p:txBody>
      </p:sp>
      <p:sp>
        <p:nvSpPr>
          <p:cNvPr id="23" name="Round Same Side Corner Rectangle 22">
            <a:hlinkClick r:id="rId17" action="ppaction://hlinksldjump"/>
          </p:cNvPr>
          <p:cNvSpPr/>
          <p:nvPr userDrawn="1"/>
        </p:nvSpPr>
        <p:spPr>
          <a:xfrm>
            <a:off x="3608436" y="6569968"/>
            <a:ext cx="360040" cy="288032"/>
          </a:xfrm>
          <a:prstGeom prst="round2SameRect">
            <a:avLst/>
          </a:prstGeom>
          <a:gradFill>
            <a:gsLst>
              <a:gs pos="0">
                <a:schemeClr val="accent1">
                  <a:lumMod val="60000"/>
                  <a:lumOff val="40000"/>
                </a:schemeClr>
              </a:gs>
              <a:gs pos="100000">
                <a:schemeClr val="accent1">
                  <a:lumMod val="75000"/>
                </a:schemeClr>
              </a:gs>
            </a:gsLst>
            <a:lin ang="5400000" scaled="0"/>
          </a:gra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solidFill>
                  <a:schemeClr val="bg1"/>
                </a:solidFill>
                <a:latin typeface="Calibri" pitchFamily="34" charset="0"/>
                <a:cs typeface="Calibri" pitchFamily="34" charset="0"/>
              </a:rPr>
              <a:t>4</a:t>
            </a:r>
            <a:endParaRPr lang="en-GB" sz="1600" b="1" dirty="0">
              <a:solidFill>
                <a:schemeClr val="bg1"/>
              </a:solidFill>
              <a:latin typeface="Calibri" pitchFamily="34" charset="0"/>
              <a:cs typeface="Calibri" pitchFamily="34" charset="0"/>
            </a:endParaRPr>
          </a:p>
        </p:txBody>
      </p:sp>
      <p:sp>
        <p:nvSpPr>
          <p:cNvPr id="24" name="Round Same Side Corner Rectangle 23">
            <a:hlinkClick r:id="rId18" action="ppaction://hlinksldjump"/>
          </p:cNvPr>
          <p:cNvSpPr/>
          <p:nvPr userDrawn="1"/>
        </p:nvSpPr>
        <p:spPr>
          <a:xfrm>
            <a:off x="3987902" y="6569968"/>
            <a:ext cx="360040" cy="288032"/>
          </a:xfrm>
          <a:prstGeom prst="round2SameRect">
            <a:avLst/>
          </a:prstGeom>
          <a:gradFill>
            <a:gsLst>
              <a:gs pos="0">
                <a:schemeClr val="accent1">
                  <a:lumMod val="60000"/>
                  <a:lumOff val="40000"/>
                </a:schemeClr>
              </a:gs>
              <a:gs pos="100000">
                <a:schemeClr val="accent1">
                  <a:lumMod val="75000"/>
                </a:schemeClr>
              </a:gs>
            </a:gsLst>
            <a:lin ang="5400000" scaled="0"/>
          </a:gra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solidFill>
                  <a:schemeClr val="bg1"/>
                </a:solidFill>
                <a:latin typeface="Calibri" pitchFamily="34" charset="0"/>
                <a:cs typeface="Calibri" pitchFamily="34" charset="0"/>
              </a:rPr>
              <a:t>5</a:t>
            </a:r>
            <a:endParaRPr lang="en-GB" sz="1600" b="1" dirty="0">
              <a:solidFill>
                <a:schemeClr val="bg1"/>
              </a:solidFill>
              <a:latin typeface="Calibri" pitchFamily="34" charset="0"/>
              <a:cs typeface="Calibri" pitchFamily="34" charset="0"/>
            </a:endParaRPr>
          </a:p>
        </p:txBody>
      </p:sp>
      <p:sp>
        <p:nvSpPr>
          <p:cNvPr id="25" name="Round Same Side Corner Rectangle 24">
            <a:hlinkClick r:id="rId19" action="ppaction://hlinksldjump"/>
          </p:cNvPr>
          <p:cNvSpPr/>
          <p:nvPr userDrawn="1"/>
        </p:nvSpPr>
        <p:spPr>
          <a:xfrm>
            <a:off x="4367368" y="6569968"/>
            <a:ext cx="504056" cy="288032"/>
          </a:xfrm>
          <a:prstGeom prst="round2SameRect">
            <a:avLst/>
          </a:prstGeom>
          <a:gradFill>
            <a:gsLst>
              <a:gs pos="0">
                <a:schemeClr val="accent1">
                  <a:lumMod val="60000"/>
                  <a:lumOff val="40000"/>
                </a:schemeClr>
              </a:gs>
              <a:gs pos="100000">
                <a:schemeClr val="accent1">
                  <a:lumMod val="75000"/>
                </a:schemeClr>
              </a:gs>
            </a:gsLst>
            <a:lin ang="5400000" scaled="0"/>
          </a:gra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solidFill>
                  <a:schemeClr val="bg1"/>
                </a:solidFill>
                <a:latin typeface="Calibri" pitchFamily="34" charset="0"/>
                <a:cs typeface="Calibri" pitchFamily="34" charset="0"/>
              </a:rPr>
              <a:t>6</a:t>
            </a:r>
            <a:endParaRPr lang="en-GB" sz="1600" b="1" dirty="0">
              <a:solidFill>
                <a:schemeClr val="bg1"/>
              </a:solidFill>
              <a:latin typeface="Calibri" pitchFamily="34" charset="0"/>
              <a:cs typeface="Calibri" pitchFamily="34" charset="0"/>
            </a:endParaRPr>
          </a:p>
        </p:txBody>
      </p:sp>
      <p:sp>
        <p:nvSpPr>
          <p:cNvPr id="26" name="Round Same Side Corner Rectangle 25">
            <a:hlinkClick r:id="rId20" action="ppaction://hlinksldjump"/>
          </p:cNvPr>
          <p:cNvSpPr/>
          <p:nvPr userDrawn="1"/>
        </p:nvSpPr>
        <p:spPr>
          <a:xfrm>
            <a:off x="4890850" y="6569968"/>
            <a:ext cx="504056" cy="288032"/>
          </a:xfrm>
          <a:prstGeom prst="round2SameRect">
            <a:avLst/>
          </a:prstGeom>
          <a:gradFill>
            <a:gsLst>
              <a:gs pos="0">
                <a:schemeClr val="accent1">
                  <a:lumMod val="60000"/>
                  <a:lumOff val="40000"/>
                </a:schemeClr>
              </a:gs>
              <a:gs pos="100000">
                <a:schemeClr val="accent1">
                  <a:lumMod val="75000"/>
                </a:schemeClr>
              </a:gs>
            </a:gsLst>
            <a:lin ang="5400000" scaled="0"/>
          </a:gra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solidFill>
                  <a:schemeClr val="bg1"/>
                </a:solidFill>
                <a:latin typeface="Calibri" pitchFamily="34" charset="0"/>
                <a:cs typeface="Calibri" pitchFamily="34" charset="0"/>
              </a:rPr>
              <a:t>7</a:t>
            </a:r>
            <a:endParaRPr lang="en-GB" sz="1600" b="1" dirty="0">
              <a:solidFill>
                <a:schemeClr val="bg1"/>
              </a:solidFill>
              <a:latin typeface="Calibri" pitchFamily="34" charset="0"/>
              <a:cs typeface="Calibri" pitchFamily="34" charset="0"/>
            </a:endParaRPr>
          </a:p>
        </p:txBody>
      </p:sp>
      <p:sp>
        <p:nvSpPr>
          <p:cNvPr id="27" name="Round Same Side Corner Rectangle 26">
            <a:hlinkClick r:id="rId21" action="ppaction://hlinksldjump"/>
          </p:cNvPr>
          <p:cNvSpPr/>
          <p:nvPr userDrawn="1"/>
        </p:nvSpPr>
        <p:spPr>
          <a:xfrm>
            <a:off x="5414332" y="6569968"/>
            <a:ext cx="504056" cy="288032"/>
          </a:xfrm>
          <a:prstGeom prst="round2SameRect">
            <a:avLst/>
          </a:prstGeom>
          <a:gradFill>
            <a:gsLst>
              <a:gs pos="0">
                <a:srgbClr val="FF9B9B"/>
              </a:gs>
              <a:gs pos="100000">
                <a:srgbClr val="FF0000"/>
              </a:gs>
            </a:gsLst>
            <a:lin ang="5400000" scaled="0"/>
          </a:gra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a:solidFill>
                  <a:schemeClr val="bg1"/>
                </a:solidFill>
                <a:latin typeface="Calibri" pitchFamily="34" charset="0"/>
                <a:cs typeface="Calibri" pitchFamily="34" charset="0"/>
              </a:rPr>
              <a:t>8</a:t>
            </a:r>
          </a:p>
        </p:txBody>
      </p:sp>
      <p:sp>
        <p:nvSpPr>
          <p:cNvPr id="28" name="Round Same Side Corner Rectangle 27">
            <a:hlinkClick r:id="rId22" action="ppaction://hlinksldjump"/>
          </p:cNvPr>
          <p:cNvSpPr/>
          <p:nvPr userDrawn="1"/>
        </p:nvSpPr>
        <p:spPr>
          <a:xfrm>
            <a:off x="5937814" y="6569968"/>
            <a:ext cx="504056" cy="288032"/>
          </a:xfrm>
          <a:prstGeom prst="round2SameRect">
            <a:avLst/>
          </a:prstGeom>
          <a:gradFill>
            <a:gsLst>
              <a:gs pos="0">
                <a:srgbClr val="FF9B9B"/>
              </a:gs>
              <a:gs pos="100000">
                <a:srgbClr val="FF0000"/>
              </a:gs>
            </a:gsLst>
            <a:lin ang="5400000" scaled="0"/>
          </a:gra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solidFill>
                  <a:schemeClr val="bg1"/>
                </a:solidFill>
                <a:latin typeface="Calibri" pitchFamily="34" charset="0"/>
                <a:cs typeface="Calibri" pitchFamily="34" charset="0"/>
              </a:rPr>
              <a:t>9</a:t>
            </a:r>
            <a:endParaRPr lang="en-GB" sz="1600" b="1" dirty="0">
              <a:solidFill>
                <a:schemeClr val="bg1"/>
              </a:solidFill>
              <a:latin typeface="Calibri" pitchFamily="34" charset="0"/>
              <a:cs typeface="Calibri" pitchFamily="34" charset="0"/>
            </a:endParaRPr>
          </a:p>
        </p:txBody>
      </p:sp>
      <p:sp>
        <p:nvSpPr>
          <p:cNvPr id="29" name="Round Same Side Corner Rectangle 28">
            <a:hlinkClick r:id="rId23" action="ppaction://hlinksldjump"/>
          </p:cNvPr>
          <p:cNvSpPr/>
          <p:nvPr userDrawn="1"/>
        </p:nvSpPr>
        <p:spPr>
          <a:xfrm>
            <a:off x="6461296" y="6569968"/>
            <a:ext cx="504056" cy="288032"/>
          </a:xfrm>
          <a:prstGeom prst="round2SameRect">
            <a:avLst/>
          </a:prstGeom>
          <a:gradFill>
            <a:gsLst>
              <a:gs pos="0">
                <a:schemeClr val="accent1">
                  <a:lumMod val="60000"/>
                  <a:lumOff val="40000"/>
                </a:schemeClr>
              </a:gs>
              <a:gs pos="100000">
                <a:schemeClr val="accent1">
                  <a:lumMod val="75000"/>
                </a:schemeClr>
              </a:gs>
            </a:gsLst>
            <a:lin ang="5400000" scaled="0"/>
          </a:gra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solidFill>
                  <a:schemeClr val="bg1"/>
                </a:solidFill>
                <a:latin typeface="Calibri" pitchFamily="34" charset="0"/>
                <a:cs typeface="Calibri" pitchFamily="34" charset="0"/>
              </a:rPr>
              <a:t>10</a:t>
            </a:r>
            <a:endParaRPr lang="en-GB" sz="1600" b="1" dirty="0">
              <a:solidFill>
                <a:schemeClr val="bg1"/>
              </a:solidFill>
              <a:latin typeface="Calibri" pitchFamily="34" charset="0"/>
              <a:cs typeface="Calibri" pitchFamily="34" charset="0"/>
            </a:endParaRPr>
          </a:p>
        </p:txBody>
      </p:sp>
    </p:spTree>
  </p:cSld>
  <p:clrMap bg1="lt1" tx1="dk1" bg2="lt2" tx2="dk2" accent1="accent1" accent2="accent2" accent3="accent3" accent4="accent4" accent5="accent5" accent6="accent6" hlink="hlink" folHlink="folHlink"/>
  <p:sldLayoutIdLst>
    <p:sldLayoutId id="2147483765" r:id="rId1"/>
    <p:sldLayoutId id="2147483766" r:id="rId2"/>
    <p:sldLayoutId id="2147483767" r:id="rId3"/>
    <p:sldLayoutId id="2147483768" r:id="rId4"/>
    <p:sldLayoutId id="2147483769" r:id="rId5"/>
    <p:sldLayoutId id="2147483770" r:id="rId6"/>
    <p:sldLayoutId id="2147483771" r:id="rId7"/>
  </p:sldLayoutIdLst>
  <p:timing>
    <p:tnLst>
      <p:par>
        <p:cTn id="1" dur="indefinite" restart="never" nodeType="tmRoot"/>
      </p:par>
    </p:tnLst>
  </p:timing>
  <p:txStyles>
    <p:titleStyle>
      <a:lvl1pPr algn="l" rtl="0" eaLnBrk="1" latinLnBrk="0" hangingPunct="1">
        <a:spcBef>
          <a:spcPct val="0"/>
        </a:spcBef>
        <a:buNone/>
        <a:defRPr kumimoji="0" lang="en-US" sz="4000" b="1" kern="1200" dirty="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p:titleStyle>
    <p:body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5.jpeg"/><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2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hyperlink" Target="http://www.stallman.org/" TargetMode="External"/><Relationship Id="rId2" Type="http://schemas.openxmlformats.org/officeDocument/2006/relationships/hyperlink" Target="http://www.livinginternet.com/i/is_vir_prot.htm" TargetMode="External"/><Relationship Id="rId1" Type="http://schemas.openxmlformats.org/officeDocument/2006/relationships/slideLayout" Target="../slideLayouts/slideLayout2.xml"/><Relationship Id="rId4" Type="http://schemas.openxmlformats.org/officeDocument/2006/relationships/hyperlink" Target="http://www.csail.mit.edu/index.php" TargetMode="Externa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hyperlink" Target="http://www.monster.co.uk/" TargetMode="External"/><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79512" y="311492"/>
            <a:ext cx="8607330" cy="1317308"/>
          </a:xfrm>
        </p:spPr>
        <p:txBody>
          <a:bodyPr>
            <a:noAutofit/>
          </a:bodyPr>
          <a:lstStyle/>
          <a:p>
            <a:pPr algn="ctr"/>
            <a:r>
              <a:rPr lang="en-GB" b="1" dirty="0" smtClean="0"/>
              <a:t>Unit 01 - Communication and Employability Skills for IT</a:t>
            </a:r>
            <a:endParaRPr lang="en-US" b="1" dirty="0"/>
          </a:p>
        </p:txBody>
      </p:sp>
      <p:sp>
        <p:nvSpPr>
          <p:cNvPr id="3" name="Subtitle 2"/>
          <p:cNvSpPr>
            <a:spLocks noGrp="1"/>
          </p:cNvSpPr>
          <p:nvPr>
            <p:ph type="subTitle" idx="1"/>
          </p:nvPr>
        </p:nvSpPr>
        <p:spPr>
          <a:xfrm>
            <a:off x="971600" y="5671532"/>
            <a:ext cx="7128792" cy="1141844"/>
          </a:xfrm>
        </p:spPr>
        <p:txBody>
          <a:bodyPr>
            <a:noAutofit/>
          </a:bodyPr>
          <a:lstStyle/>
          <a:p>
            <a:pPr algn="ctr"/>
            <a:r>
              <a:rPr lang="en-GB" sz="2400" dirty="0" smtClean="0"/>
              <a:t>OCR Cambridge TEC - Level 3</a:t>
            </a:r>
          </a:p>
          <a:p>
            <a:pPr algn="ctr"/>
            <a:r>
              <a:rPr lang="en-GB" sz="2400" dirty="0" smtClean="0"/>
              <a:t>Certificate/Diploma IT</a:t>
            </a:r>
            <a:endParaRPr lang="en-US" sz="2400" dirty="0"/>
          </a:p>
        </p:txBody>
      </p:sp>
      <p:pic>
        <p:nvPicPr>
          <p:cNvPr id="88068" name="Picture 4" descr="http://www.sqa.org.uk/sqa/images/emplyability_challenge2175.jpg"/>
          <p:cNvPicPr>
            <a:picLocks noChangeAspect="1" noChangeArrowheads="1"/>
          </p:cNvPicPr>
          <p:nvPr/>
        </p:nvPicPr>
        <p:blipFill>
          <a:blip r:embed="rId3" cstate="print"/>
          <a:srcRect/>
          <a:stretch>
            <a:fillRect/>
          </a:stretch>
        </p:blipFill>
        <p:spPr bwMode="auto">
          <a:xfrm>
            <a:off x="3347864" y="2348880"/>
            <a:ext cx="1666875" cy="1657351"/>
          </a:xfrm>
          <a:prstGeom prst="rect">
            <a:avLst/>
          </a:prstGeom>
          <a:noFill/>
        </p:spPr>
      </p:pic>
      <p:pic>
        <p:nvPicPr>
          <p:cNvPr id="88070" name="Picture 6" descr="http://t1.gstatic.com/images?q=tbn:ANd9GcQ7a3YTEiC7igeMhUPKcHcSGYpHznnzXJ8fbPU3DghKl5u3JWop"/>
          <p:cNvPicPr>
            <a:picLocks noChangeAspect="1" noChangeArrowheads="1"/>
          </p:cNvPicPr>
          <p:nvPr/>
        </p:nvPicPr>
        <p:blipFill>
          <a:blip r:embed="rId4" cstate="print">
            <a:clrChange>
              <a:clrFrom>
                <a:srgbClr val="FFFFFF"/>
              </a:clrFrom>
              <a:clrTo>
                <a:srgbClr val="FFFFFF">
                  <a:alpha val="0"/>
                </a:srgbClr>
              </a:clrTo>
            </a:clrChange>
          </a:blip>
          <a:srcRect l="2041" t="2041" r="4082" b="2041"/>
          <a:stretch>
            <a:fillRect/>
          </a:stretch>
        </p:blipFill>
        <p:spPr bwMode="auto">
          <a:xfrm>
            <a:off x="179512" y="1556792"/>
            <a:ext cx="3312368" cy="3384376"/>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8072" name="Picture 8" descr="http://t3.gstatic.com/images?q=tbn:ANd9GcQCGqClNV6ZwgGreDfH0VWfhk6Ej88mHWXpQKy07-r0fbjLtmnDVA"/>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4747142" y="1556792"/>
            <a:ext cx="3958684" cy="3312368"/>
          </a:xfrm>
          <a:prstGeom prst="rect">
            <a:avLst/>
          </a:prstGeom>
          <a:noFill/>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6024" y="620688"/>
            <a:ext cx="8748464" cy="5616624"/>
          </a:xfrm>
        </p:spPr>
        <p:txBody>
          <a:bodyPr>
            <a:noAutofit/>
          </a:bodyPr>
          <a:lstStyle/>
          <a:p>
            <a:pPr marL="0" indent="0">
              <a:buNone/>
            </a:pPr>
            <a:r>
              <a:rPr lang="en-GB" sz="1800" dirty="0" smtClean="0"/>
              <a:t>Different business skills are required to be successful, such as illustrating:</a:t>
            </a:r>
          </a:p>
          <a:p>
            <a:pPr marL="0" indent="0">
              <a:buNone/>
            </a:pPr>
            <a:endParaRPr lang="en-GB" sz="1800" dirty="0" smtClean="0"/>
          </a:p>
          <a:p>
            <a:pPr marL="0" indent="0">
              <a:buNone/>
            </a:pPr>
            <a:endParaRPr lang="en-GB" sz="400" b="1" dirty="0" smtClean="0"/>
          </a:p>
          <a:p>
            <a:pPr marL="0" indent="0">
              <a:buNone/>
            </a:pPr>
            <a:r>
              <a:rPr lang="en-GB" sz="1800" b="1" dirty="0" smtClean="0"/>
              <a:t>Written Communications </a:t>
            </a:r>
            <a:r>
              <a:rPr lang="en-GB" sz="1800" dirty="0" smtClean="0"/>
              <a:t>- to express yourself clearly in writing, grammatically correct, being able to set the tone, understand technical and commercial detail and communicate in the same manner.</a:t>
            </a:r>
          </a:p>
          <a:p>
            <a:r>
              <a:rPr lang="en-GB" sz="1800" dirty="0" smtClean="0"/>
              <a:t>Referring carefully to guidelines and planned activities and sticking to the plans.</a:t>
            </a:r>
          </a:p>
          <a:p>
            <a:r>
              <a:rPr lang="en-GB" sz="1800" dirty="0" smtClean="0"/>
              <a:t>Recording accurately achievements in order to learn from successes and remember failures.</a:t>
            </a:r>
          </a:p>
          <a:p>
            <a:r>
              <a:rPr lang="en-GB" sz="1800" dirty="0" smtClean="0"/>
              <a:t>Writing to stakeholders/shareholders in the language they understand, knowing technical information and commercial detail.</a:t>
            </a:r>
          </a:p>
          <a:p>
            <a:pPr marL="0" indent="0">
              <a:buNone/>
            </a:pPr>
            <a:r>
              <a:rPr lang="en-GB" sz="1800" b="1" dirty="0" smtClean="0"/>
              <a:t>Numerical  - </a:t>
            </a:r>
            <a:r>
              <a:rPr lang="en-GB" sz="1800" dirty="0" smtClean="0"/>
              <a:t>Multiply/divide accurately and spontaneously, calculate percentages without thinking, use statistics and a calculator, interpret graphs and tables and adapt that understanding to the current scenario.</a:t>
            </a:r>
          </a:p>
          <a:p>
            <a:pPr marL="0" indent="0">
              <a:buNone/>
            </a:pPr>
            <a:r>
              <a:rPr lang="en-GB" sz="1800" b="1" dirty="0" smtClean="0"/>
              <a:t>Computing – </a:t>
            </a:r>
            <a:r>
              <a:rPr lang="en-GB" sz="1800" dirty="0" smtClean="0"/>
              <a:t>Being able to demonstrate skills such as Word-processing, using databases, spread sheets, the Internet and email, designing web pages etc. Being able to adapt this practical skill to use within a business or personal environment.</a:t>
            </a:r>
          </a:p>
        </p:txBody>
      </p:sp>
      <p:graphicFrame>
        <p:nvGraphicFramePr>
          <p:cNvPr id="4" name="Table 3"/>
          <p:cNvGraphicFramePr>
            <a:graphicFrameLocks noGrp="1"/>
          </p:cNvGraphicFramePr>
          <p:nvPr>
            <p:extLst>
              <p:ext uri="{D42A27DB-BD31-4B8C-83A1-F6EECF244321}">
                <p14:modId xmlns:p14="http://schemas.microsoft.com/office/powerpoint/2010/main" val="2358658089"/>
              </p:ext>
            </p:extLst>
          </p:nvPr>
        </p:nvGraphicFramePr>
        <p:xfrm>
          <a:off x="179512" y="1041936"/>
          <a:ext cx="8784976" cy="370840"/>
        </p:xfrm>
        <a:graphic>
          <a:graphicData uri="http://schemas.openxmlformats.org/drawingml/2006/table">
            <a:tbl>
              <a:tblPr firstRow="1" bandRow="1">
                <a:tableStyleId>{F5AB1C69-6EDB-4FF4-983F-18BD219EF322}</a:tableStyleId>
              </a:tblPr>
              <a:tblGrid>
                <a:gridCol w="2664296"/>
                <a:gridCol w="2520280"/>
                <a:gridCol w="1800200"/>
                <a:gridCol w="1800200"/>
              </a:tblGrid>
              <a:tr h="370840">
                <a:tc>
                  <a:txBody>
                    <a:bodyPr/>
                    <a:lstStyle/>
                    <a:p>
                      <a:pPr algn="ctr"/>
                      <a:r>
                        <a:rPr lang="en-GB" sz="1400" dirty="0" smtClean="0"/>
                        <a:t>Written Communications</a:t>
                      </a:r>
                      <a:endParaRPr lang="en-GB" sz="1400" dirty="0">
                        <a:solidFill>
                          <a:schemeClr val="tx1"/>
                        </a:solidFill>
                        <a:latin typeface="Calibri" pitchFamily="34" charset="0"/>
                        <a:cs typeface="Calibri" pitchFamily="34" charset="0"/>
                      </a:endParaRPr>
                    </a:p>
                  </a:txBody>
                  <a:tcPr anchor="ctr"/>
                </a:tc>
                <a:tc>
                  <a:txBody>
                    <a:bodyPr/>
                    <a:lstStyle/>
                    <a:p>
                      <a:pPr algn="ctr"/>
                      <a:r>
                        <a:rPr lang="en-GB" sz="1400" dirty="0" smtClean="0"/>
                        <a:t>Verbal Communications</a:t>
                      </a:r>
                      <a:endParaRPr lang="en-GB" sz="1400" dirty="0">
                        <a:solidFill>
                          <a:schemeClr val="tx1"/>
                        </a:solidFill>
                        <a:latin typeface="Calibri" pitchFamily="34" charset="0"/>
                        <a:cs typeface="Calibri" pitchFamily="34" charset="0"/>
                      </a:endParaRPr>
                    </a:p>
                  </a:txBody>
                  <a:tcPr anchor="ctr"/>
                </a:tc>
                <a:tc>
                  <a:txBody>
                    <a:bodyPr/>
                    <a:lstStyle/>
                    <a:p>
                      <a:pPr algn="ctr"/>
                      <a:r>
                        <a:rPr lang="en-GB" sz="1400" dirty="0" smtClean="0"/>
                        <a:t>Numerical  Skills</a:t>
                      </a:r>
                      <a:endParaRPr lang="en-GB" sz="1400" dirty="0">
                        <a:solidFill>
                          <a:schemeClr val="tx1"/>
                        </a:solidFill>
                        <a:latin typeface="Calibri" pitchFamily="34" charset="0"/>
                        <a:cs typeface="Calibri" pitchFamily="34" charset="0"/>
                      </a:endParaRPr>
                    </a:p>
                  </a:txBody>
                  <a:tcPr anchor="ctr"/>
                </a:tc>
                <a:tc>
                  <a:txBody>
                    <a:bodyPr/>
                    <a:lstStyle/>
                    <a:p>
                      <a:pPr algn="ctr"/>
                      <a:r>
                        <a:rPr lang="en-GB" sz="1400" dirty="0" smtClean="0"/>
                        <a:t>Computing Skills</a:t>
                      </a:r>
                      <a:endParaRPr lang="en-GB" sz="1400" dirty="0">
                        <a:solidFill>
                          <a:schemeClr val="tx1"/>
                        </a:solidFill>
                        <a:latin typeface="Calibri" pitchFamily="34" charset="0"/>
                        <a:cs typeface="Calibri" pitchFamily="34" charset="0"/>
                      </a:endParaRPr>
                    </a:p>
                  </a:txBody>
                  <a:tcPr anchor="ctr"/>
                </a:tc>
              </a:tr>
            </a:tbl>
          </a:graphicData>
        </a:graphic>
      </p:graphicFrame>
      <p:sp>
        <p:nvSpPr>
          <p:cNvPr id="9" name="Title 1"/>
          <p:cNvSpPr txBox="1">
            <a:spLocks/>
          </p:cNvSpPr>
          <p:nvPr/>
        </p:nvSpPr>
        <p:spPr>
          <a:xfrm>
            <a:off x="216024" y="44624"/>
            <a:ext cx="8748464" cy="504056"/>
          </a:xfrm>
          <a:prstGeom prst="rect">
            <a:avLst/>
          </a:prstGeom>
        </p:spPr>
        <p:txBody>
          <a:bodyPr vert="horz" rtlCol="0" anchor="ctr">
            <a:noAutofit/>
            <a:scene3d>
              <a:camera prst="orthographicFront"/>
              <a:lightRig rig="soft" dir="t"/>
            </a:scene3d>
            <a:sp3d prstMaterial="softEdge">
              <a:bevelT w="25400" h="25400"/>
            </a:sp3d>
          </a:bodyPr>
          <a:lstStyle>
            <a:lvl1pPr algn="l" rtl="0" eaLnBrk="1" latinLnBrk="0" hangingPunct="1">
              <a:spcBef>
                <a:spcPct val="0"/>
              </a:spcBef>
              <a:buNone/>
              <a:defRPr kumimoji="0" lang="en-US" sz="40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a:lstStyle>
          <a:p>
            <a:r>
              <a:rPr lang="en-GB" sz="4400" dirty="0" smtClean="0"/>
              <a:t> </a:t>
            </a:r>
            <a:r>
              <a:rPr lang="en-GB" sz="3200" dirty="0" smtClean="0"/>
              <a:t>P1.1 - Personal Attributes – Business Skills</a:t>
            </a:r>
            <a:endParaRPr lang="en-GB" sz="3200" dirty="0"/>
          </a:p>
        </p:txBody>
      </p:sp>
    </p:spTree>
    <p:extLst>
      <p:ext uri="{BB962C8B-B14F-4D97-AF65-F5344CB8AC3E}">
        <p14:creationId xmlns:p14="http://schemas.microsoft.com/office/powerpoint/2010/main" val="2071612639"/>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662868"/>
            <a:ext cx="8784976" cy="5646452"/>
          </a:xfrm>
        </p:spPr>
        <p:txBody>
          <a:bodyPr>
            <a:noAutofit/>
          </a:bodyPr>
          <a:lstStyle/>
          <a:p>
            <a:pPr marL="0" indent="0">
              <a:buNone/>
            </a:pPr>
            <a:r>
              <a:rPr lang="en-GB" sz="1300" b="1" dirty="0" smtClean="0"/>
              <a:t>Verbal - Spoken and Non-Spoken Communication – </a:t>
            </a:r>
            <a:r>
              <a:rPr lang="en-GB" sz="1300" dirty="0" smtClean="0"/>
              <a:t>This is the skill that gets you the job, CV’s and references and demonstration of skills gets you to the interview and past the practical part, verbal skills convinces others that you are the best candidate and includes being able to express your ideas clearly and confidently within a conversation, presentation or activity.</a:t>
            </a:r>
          </a:p>
          <a:p>
            <a:pPr marL="246063" indent="-246063"/>
            <a:r>
              <a:rPr lang="en-GB" sz="1300" b="1" dirty="0" smtClean="0"/>
              <a:t>Body Language </a:t>
            </a:r>
            <a:r>
              <a:rPr lang="en-GB" sz="1300" dirty="0" smtClean="0"/>
              <a:t>- using your body to effect, such as </a:t>
            </a:r>
            <a:r>
              <a:rPr lang="en-GB" sz="1300" dirty="0" smtClean="0">
                <a:sym typeface="Wingdings" pitchFamily="2" charset="2"/>
              </a:rPr>
              <a:t>by using </a:t>
            </a:r>
            <a:r>
              <a:rPr lang="en-GB" sz="1300" dirty="0" smtClean="0"/>
              <a:t>eye contact to show honesty, hand gestures to emphasise a point, head nodding to show understanding, smiling to show empathy and interest.</a:t>
            </a:r>
          </a:p>
          <a:p>
            <a:pPr marL="246063" indent="-246063"/>
            <a:r>
              <a:rPr lang="en-GB" sz="1300" b="1" dirty="0" smtClean="0"/>
              <a:t>Listening </a:t>
            </a:r>
            <a:r>
              <a:rPr lang="en-GB" sz="1300" dirty="0" smtClean="0"/>
              <a:t>- accurately hearing what people are saying and showing interest, being able to interpret as the conversation goes along, to show interest in what is being said, to generate empathy with the speaker.</a:t>
            </a:r>
          </a:p>
          <a:p>
            <a:pPr marL="246063" indent="-246063"/>
            <a:r>
              <a:rPr lang="en-GB" sz="1300" b="1" dirty="0" smtClean="0"/>
              <a:t>Motivating and Supporting </a:t>
            </a:r>
            <a:r>
              <a:rPr lang="en-GB" sz="1300" dirty="0" smtClean="0"/>
              <a:t>- giving encouragement in order to increase trust, giving thanks through praise or help, working well in a team by contributing, urging, collaborating.</a:t>
            </a:r>
          </a:p>
          <a:p>
            <a:pPr marL="246063" indent="-246063"/>
            <a:r>
              <a:rPr lang="en-GB" sz="1300" b="1" dirty="0" smtClean="0"/>
              <a:t>Telephone Skills </a:t>
            </a:r>
            <a:r>
              <a:rPr lang="en-GB" sz="1300" dirty="0" smtClean="0"/>
              <a:t>- being brief and keeping to the point in order to professionalise the conversation, consider in advance what to say, adapt a conversation according to circumstances, to emphasise without body language.</a:t>
            </a:r>
          </a:p>
          <a:p>
            <a:pPr marL="246063" indent="-246063"/>
            <a:r>
              <a:rPr lang="en-GB" sz="1300" b="1" dirty="0" smtClean="0"/>
              <a:t>Gathering Information</a:t>
            </a:r>
            <a:r>
              <a:rPr lang="en-GB" sz="1300" dirty="0" smtClean="0"/>
              <a:t> - ask open and probing questions to understand the views and feeling of others, to be able to clarify and summarise what others say so the results can be interpreted. Know how to lead questions in order to get the right answers, adapting on the spot to increase understanding.</a:t>
            </a:r>
          </a:p>
          <a:p>
            <a:pPr marL="246063" indent="-246063"/>
            <a:r>
              <a:rPr lang="en-GB" sz="1300" b="1" dirty="0" smtClean="0"/>
              <a:t>Giving and Accepting Criticism</a:t>
            </a:r>
            <a:r>
              <a:rPr lang="en-GB" sz="1300" dirty="0" smtClean="0"/>
              <a:t> - saying ‘sorry’ in a genuine way, allow disagreements to be brought into the open so they can be dealt with, be constructive if criticising, sandwich criticism with praise.</a:t>
            </a:r>
          </a:p>
          <a:p>
            <a:pPr marL="246063" indent="-246063"/>
            <a:r>
              <a:rPr lang="en-GB" sz="1300" b="1" dirty="0" smtClean="0"/>
              <a:t>Persuading and Negotiating </a:t>
            </a:r>
            <a:r>
              <a:rPr lang="en-GB" sz="1300" dirty="0" smtClean="0"/>
              <a:t>- back up your points with facts and logic, be tactful if anyone disagrees with you, being able to see both sides of an argument and sway judgement, being able to compromise for the good of the many.</a:t>
            </a:r>
          </a:p>
          <a:p>
            <a:pPr marL="246063" indent="-246063"/>
            <a:r>
              <a:rPr lang="en-GB" sz="1300" b="1" dirty="0" smtClean="0"/>
              <a:t>Presenting </a:t>
            </a:r>
            <a:r>
              <a:rPr lang="en-GB" sz="1300" dirty="0" smtClean="0"/>
              <a:t>- use a logical structure so it looks like you know what you are doping, be clear and concise so the audience does not get time to get bored, encourage questions for clarification and to engage the audience. </a:t>
            </a:r>
          </a:p>
          <a:p>
            <a:pPr marL="276225" indent="-255588"/>
            <a:r>
              <a:rPr lang="en-GB" sz="1300" b="1" dirty="0" smtClean="0"/>
              <a:t>Global Skills</a:t>
            </a:r>
            <a:r>
              <a:rPr lang="en-GB" sz="1300" dirty="0" smtClean="0"/>
              <a:t> - be able to speak and understand other languages so the customer feels rewarded and more secure in accuracy rather than lost in translation, show appreciation of other cultures, know the rules and laws of other countries to avoid making mistakes.</a:t>
            </a:r>
          </a:p>
        </p:txBody>
      </p:sp>
      <p:sp>
        <p:nvSpPr>
          <p:cNvPr id="10" name="Title 1"/>
          <p:cNvSpPr txBox="1">
            <a:spLocks/>
          </p:cNvSpPr>
          <p:nvPr/>
        </p:nvSpPr>
        <p:spPr>
          <a:xfrm>
            <a:off x="216024" y="44624"/>
            <a:ext cx="8748464" cy="504056"/>
          </a:xfrm>
          <a:prstGeom prst="rect">
            <a:avLst/>
          </a:prstGeom>
        </p:spPr>
        <p:txBody>
          <a:bodyPr vert="horz" rtlCol="0" anchor="ctr">
            <a:noAutofit/>
            <a:scene3d>
              <a:camera prst="orthographicFront"/>
              <a:lightRig rig="soft" dir="t"/>
            </a:scene3d>
            <a:sp3d prstMaterial="softEdge">
              <a:bevelT w="25400" h="25400"/>
            </a:sp3d>
          </a:bodyPr>
          <a:lstStyle>
            <a:lvl1pPr algn="l" rtl="0" eaLnBrk="1" latinLnBrk="0" hangingPunct="1">
              <a:spcBef>
                <a:spcPct val="0"/>
              </a:spcBef>
              <a:buNone/>
              <a:defRPr kumimoji="0" lang="en-US" sz="40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a:lstStyle>
          <a:p>
            <a:r>
              <a:rPr lang="en-GB" sz="4400" dirty="0" smtClean="0"/>
              <a:t> </a:t>
            </a:r>
            <a:r>
              <a:rPr lang="en-GB" sz="3200" dirty="0" smtClean="0"/>
              <a:t>P1.1 - Personal Attributes – Business Skills</a:t>
            </a:r>
            <a:endParaRPr lang="en-GB" sz="3200" dirty="0"/>
          </a:p>
        </p:txBody>
      </p:sp>
    </p:spTree>
    <p:extLst>
      <p:ext uri="{BB962C8B-B14F-4D97-AF65-F5344CB8AC3E}">
        <p14:creationId xmlns:p14="http://schemas.microsoft.com/office/powerpoint/2010/main" val="974191077"/>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6024" y="662868"/>
            <a:ext cx="8676456" cy="5718460"/>
          </a:xfrm>
        </p:spPr>
        <p:txBody>
          <a:bodyPr>
            <a:normAutofit fontScale="92500" lnSpcReduction="10000"/>
          </a:bodyPr>
          <a:lstStyle/>
          <a:p>
            <a:pPr marL="0" indent="0">
              <a:buNone/>
            </a:pPr>
            <a:r>
              <a:rPr lang="en-GB" sz="2000" dirty="0" smtClean="0"/>
              <a:t>Most jobs value staff who can work on their own steam, who can be independent just as much as they value staff who can be team players. Independent skills means the person can finish the task, will take personal responsibility for doing so, will feel obliged and manage the pressure. Staff within most jobs will spend some time working alone, being able to achieve within this timeframe is going to be beneficial to a company.</a:t>
            </a:r>
          </a:p>
          <a:p>
            <a:pPr marL="342900" indent="-342900"/>
            <a:r>
              <a:rPr lang="en-GB" sz="2000" b="1" dirty="0" smtClean="0"/>
              <a:t>Independent</a:t>
            </a:r>
            <a:r>
              <a:rPr lang="en-GB" sz="2000" dirty="0" smtClean="0"/>
              <a:t> - not needing to rely on others to get a job done, multitasks, accepts responsibility for views and actions and able to work under their own direction and initiative. Manages work-loads, sets personal deadlines.</a:t>
            </a:r>
          </a:p>
          <a:p>
            <a:pPr marL="342900" indent="-342900"/>
            <a:r>
              <a:rPr lang="en-GB" sz="2000" b="1" dirty="0" smtClean="0"/>
              <a:t>Self Awareness</a:t>
            </a:r>
            <a:r>
              <a:rPr lang="en-GB" sz="2000" dirty="0" smtClean="0"/>
              <a:t> - awareness of achievements, abilities, values and weaknesses and what you want out of life, demonstrates an understanding of the commercial realities affecting the organisation, knows their own limitations and asks for help when the limitation is met.</a:t>
            </a:r>
          </a:p>
          <a:p>
            <a:pPr marL="342900" indent="-342900"/>
            <a:r>
              <a:rPr lang="en-GB" sz="2000" b="1" dirty="0" smtClean="0"/>
              <a:t>Self Motivation</a:t>
            </a:r>
            <a:r>
              <a:rPr lang="en-GB" sz="2000" dirty="0" smtClean="0"/>
              <a:t> - able to act on self-initiative, to identify opportunities and be pro-active in putting forward ideas and solutions. Being ambitious, capable, reliable. Can inspire others with their work ethic.</a:t>
            </a:r>
          </a:p>
          <a:p>
            <a:pPr marL="342900" indent="-342900"/>
            <a:r>
              <a:rPr lang="en-GB" sz="2000" b="1" dirty="0" smtClean="0"/>
              <a:t>Enthusiastic</a:t>
            </a:r>
            <a:r>
              <a:rPr lang="en-GB" sz="2000" dirty="0" smtClean="0"/>
              <a:t> - showing real and genuine interest in the job, the company and the future. Happy to help and support, keen to get the work done, on-time, goes beyond the call of duty and limitations of current knowledge to go further, read more, understand more. Inspiring.</a:t>
            </a:r>
          </a:p>
        </p:txBody>
      </p:sp>
      <p:sp>
        <p:nvSpPr>
          <p:cNvPr id="7" name="Title 1"/>
          <p:cNvSpPr txBox="1">
            <a:spLocks/>
          </p:cNvSpPr>
          <p:nvPr/>
        </p:nvSpPr>
        <p:spPr>
          <a:xfrm>
            <a:off x="216024" y="44624"/>
            <a:ext cx="8748464" cy="504056"/>
          </a:xfrm>
          <a:prstGeom prst="rect">
            <a:avLst/>
          </a:prstGeom>
        </p:spPr>
        <p:txBody>
          <a:bodyPr vert="horz" rtlCol="0" anchor="ctr">
            <a:noAutofit/>
            <a:scene3d>
              <a:camera prst="orthographicFront"/>
              <a:lightRig rig="soft" dir="t"/>
            </a:scene3d>
            <a:sp3d prstMaterial="softEdge">
              <a:bevelT w="25400" h="25400"/>
            </a:sp3d>
          </a:bodyPr>
          <a:lstStyle>
            <a:lvl1pPr algn="l" rtl="0" eaLnBrk="1" latinLnBrk="0" hangingPunct="1">
              <a:spcBef>
                <a:spcPct val="0"/>
              </a:spcBef>
              <a:buNone/>
              <a:defRPr kumimoji="0" lang="en-US" sz="40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a:lstStyle>
          <a:p>
            <a:r>
              <a:rPr lang="en-GB" sz="4400" dirty="0" smtClean="0"/>
              <a:t> </a:t>
            </a:r>
            <a:r>
              <a:rPr lang="en-GB" sz="3200" dirty="0" smtClean="0"/>
              <a:t>P1.1 - Personal Attributes – Independent Workers</a:t>
            </a:r>
            <a:endParaRPr lang="en-GB" sz="3200" dirty="0"/>
          </a:p>
        </p:txBody>
      </p:sp>
    </p:spTree>
    <p:extLst>
      <p:ext uri="{BB962C8B-B14F-4D97-AF65-F5344CB8AC3E}">
        <p14:creationId xmlns:p14="http://schemas.microsoft.com/office/powerpoint/2010/main" val="1759091275"/>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6024" y="662868"/>
            <a:ext cx="8748464" cy="5646452"/>
          </a:xfrm>
        </p:spPr>
        <p:txBody>
          <a:bodyPr>
            <a:noAutofit/>
          </a:bodyPr>
          <a:lstStyle/>
          <a:p>
            <a:pPr marL="0" lvl="0" indent="0">
              <a:spcAft>
                <a:spcPts val="0"/>
              </a:spcAft>
              <a:buClrTx/>
              <a:buSzTx/>
              <a:buNone/>
              <a:defRPr/>
            </a:pPr>
            <a:r>
              <a:rPr lang="en-GB" sz="1600" dirty="0" smtClean="0"/>
              <a:t>All jobs applications and CV’s ask for personal skills, what you have done on the outside, what you bring to the company in terms of your personality and how the company might make use of this. These are hard to prove so they have to seem believable on a CV and letter of application.</a:t>
            </a:r>
          </a:p>
          <a:p>
            <a:pPr marL="273050" indent="-273050">
              <a:spcAft>
                <a:spcPts val="0"/>
              </a:spcAft>
              <a:buClrTx/>
              <a:buSzTx/>
              <a:defRPr/>
            </a:pPr>
            <a:r>
              <a:rPr lang="en-GB" sz="1600" b="1" dirty="0" smtClean="0"/>
              <a:t>Flexibility - </a:t>
            </a:r>
            <a:r>
              <a:rPr lang="en-GB" sz="1600" dirty="0" smtClean="0"/>
              <a:t>Adapt successfully to changing situations and environments, proving themselves will to adapt, to try different methods, to self improve for the sake of getting better. When choosing a team this is the person you want, the one who will try any task. To be flexible means to be willing and keenness inspires others.</a:t>
            </a:r>
          </a:p>
          <a:p>
            <a:pPr marL="273050" indent="-273050">
              <a:spcAft>
                <a:spcPts val="0"/>
              </a:spcAft>
              <a:buClrTx/>
              <a:buSzTx/>
              <a:defRPr/>
            </a:pPr>
            <a:r>
              <a:rPr lang="en-GB" sz="1600" b="1" dirty="0" smtClean="0"/>
              <a:t>Determination – </a:t>
            </a:r>
            <a:r>
              <a:rPr lang="en-GB" sz="1600" dirty="0" smtClean="0"/>
              <a:t>this is like ambition, wanting to get things done and done right.</a:t>
            </a:r>
            <a:endParaRPr lang="en-GB" sz="1600" b="1" dirty="0" smtClean="0"/>
          </a:p>
          <a:p>
            <a:pPr marL="598932" lvl="1" indent="-342900">
              <a:spcAft>
                <a:spcPts val="0"/>
              </a:spcAft>
              <a:buClrTx/>
              <a:defRPr/>
            </a:pPr>
            <a:r>
              <a:rPr lang="en-GB" sz="1600" b="1" dirty="0" smtClean="0"/>
              <a:t>Hard Working </a:t>
            </a:r>
            <a:r>
              <a:rPr lang="en-GB" sz="1600" dirty="0" smtClean="0"/>
              <a:t>– Determined people tend to take care with their work and persevere to complete tasks, they tend to push teams to do the same</a:t>
            </a:r>
          </a:p>
          <a:p>
            <a:pPr marL="598932" lvl="1" indent="-342900">
              <a:spcAft>
                <a:spcPts val="0"/>
              </a:spcAft>
              <a:buClrTx/>
              <a:defRPr/>
            </a:pPr>
            <a:r>
              <a:rPr lang="en-GB" sz="1600" b="1" dirty="0" smtClean="0"/>
              <a:t>Drive - </a:t>
            </a:r>
            <a:r>
              <a:rPr lang="en-GB" sz="1600" dirty="0" smtClean="0"/>
              <a:t>Determination means to get things done, to make things happen and constantly looking for better ways of doing things. Drive means to have motivation for something, to respond to pressure with willingness and gusto.</a:t>
            </a:r>
          </a:p>
          <a:p>
            <a:pPr marL="273050" indent="-273050">
              <a:spcAft>
                <a:spcPts val="0"/>
              </a:spcAft>
              <a:buClrTx/>
              <a:buSzTx/>
              <a:defRPr/>
            </a:pPr>
            <a:r>
              <a:rPr lang="en-GB" sz="1600" b="1" dirty="0" smtClean="0"/>
              <a:t>Career Minded</a:t>
            </a:r>
          </a:p>
          <a:p>
            <a:pPr marL="598932" lvl="1" indent="-342900">
              <a:spcAft>
                <a:spcPts val="0"/>
              </a:spcAft>
              <a:buClrTx/>
              <a:defRPr/>
            </a:pPr>
            <a:r>
              <a:rPr lang="en-GB" sz="1600" b="1" dirty="0" smtClean="0"/>
              <a:t>Personal Impact/Confidence</a:t>
            </a:r>
            <a:r>
              <a:rPr lang="en-GB" sz="1600" dirty="0" smtClean="0"/>
              <a:t> - Presents a strong, professional, positive image to others which inspires confidence and commands respect. Demonstrating confidence and impact tends to inspire, tends to make you stand out from the crowd. Employers like confident staff, confident staff deal with the issues and manage their own deadlines.</a:t>
            </a:r>
          </a:p>
          <a:p>
            <a:pPr marL="598932" lvl="1" indent="-342900">
              <a:spcAft>
                <a:spcPts val="0"/>
              </a:spcAft>
              <a:buClrTx/>
              <a:defRPr/>
            </a:pPr>
            <a:r>
              <a:rPr lang="en-GB" sz="1600" b="1" dirty="0" smtClean="0"/>
              <a:t>Lifelong Learning</a:t>
            </a:r>
            <a:r>
              <a:rPr lang="en-GB" sz="1600" dirty="0" smtClean="0"/>
              <a:t> - Continues to learn throughout life. Develops the competencies needed for current and future roles. Employers like this because it shows a willingness to self improve, and whatever helps a member of staff be better, helps the company be better. All learnt improvements filter down to others, benefit teams, moves the company forward.</a:t>
            </a:r>
          </a:p>
        </p:txBody>
      </p:sp>
      <p:sp>
        <p:nvSpPr>
          <p:cNvPr id="8" name="Title 1"/>
          <p:cNvSpPr txBox="1">
            <a:spLocks/>
          </p:cNvSpPr>
          <p:nvPr/>
        </p:nvSpPr>
        <p:spPr>
          <a:xfrm>
            <a:off x="216024" y="44624"/>
            <a:ext cx="8748464" cy="504056"/>
          </a:xfrm>
          <a:prstGeom prst="rect">
            <a:avLst/>
          </a:prstGeom>
        </p:spPr>
        <p:txBody>
          <a:bodyPr vert="horz" rtlCol="0" anchor="ctr">
            <a:noAutofit/>
            <a:scene3d>
              <a:camera prst="orthographicFront"/>
              <a:lightRig rig="soft" dir="t"/>
            </a:scene3d>
            <a:sp3d prstMaterial="softEdge">
              <a:bevelT w="25400" h="25400"/>
            </a:sp3d>
          </a:bodyPr>
          <a:lstStyle>
            <a:lvl1pPr algn="l" rtl="0" eaLnBrk="1" latinLnBrk="0" hangingPunct="1">
              <a:spcBef>
                <a:spcPct val="0"/>
              </a:spcBef>
              <a:buNone/>
              <a:defRPr kumimoji="0" lang="en-US" sz="40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a:lstStyle>
          <a:p>
            <a:r>
              <a:rPr lang="en-GB" sz="4400" dirty="0" smtClean="0"/>
              <a:t> </a:t>
            </a:r>
            <a:r>
              <a:rPr lang="en-GB" sz="3200" dirty="0" smtClean="0"/>
              <a:t>P1.1 - Personal Attributes – Personal Skills</a:t>
            </a:r>
            <a:endParaRPr lang="en-GB" sz="3200" dirty="0"/>
          </a:p>
        </p:txBody>
      </p:sp>
    </p:spTree>
    <p:extLst>
      <p:ext uri="{BB962C8B-B14F-4D97-AF65-F5344CB8AC3E}">
        <p14:creationId xmlns:p14="http://schemas.microsoft.com/office/powerpoint/2010/main" val="1399300362"/>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734876"/>
            <a:ext cx="8640960" cy="5718460"/>
          </a:xfrm>
        </p:spPr>
        <p:txBody>
          <a:bodyPr>
            <a:noAutofit/>
          </a:bodyPr>
          <a:lstStyle/>
          <a:p>
            <a:pPr marL="0" indent="0">
              <a:spcAft>
                <a:spcPts val="0"/>
              </a:spcAft>
              <a:buClrTx/>
              <a:buSzTx/>
              <a:buNone/>
              <a:defRPr/>
            </a:pPr>
            <a:r>
              <a:rPr lang="en-GB" sz="1200" dirty="0"/>
              <a:t>All jobs applications and CV’s ask for personal </a:t>
            </a:r>
            <a:r>
              <a:rPr lang="en-GB" sz="1200" dirty="0" smtClean="0"/>
              <a:t>abilities, </a:t>
            </a:r>
            <a:r>
              <a:rPr lang="en-GB" sz="1200" dirty="0"/>
              <a:t>what you </a:t>
            </a:r>
            <a:r>
              <a:rPr lang="en-GB" sz="1200" dirty="0" smtClean="0"/>
              <a:t>are like as a person, whether or not you are compatible with the company ethos, whether people will get on with you as a co-worker. </a:t>
            </a:r>
            <a:r>
              <a:rPr lang="en-GB" sz="1200" dirty="0"/>
              <a:t>These are hard to prove so they have to seem believable on a CV and </a:t>
            </a:r>
            <a:r>
              <a:rPr lang="en-GB" sz="1200" dirty="0" smtClean="0"/>
              <a:t>interview.</a:t>
            </a:r>
            <a:endParaRPr lang="en-GB" sz="1200" dirty="0"/>
          </a:p>
          <a:p>
            <a:pPr marL="273050" indent="-273050">
              <a:spcAft>
                <a:spcPts val="0"/>
              </a:spcAft>
              <a:buClrTx/>
              <a:buSzTx/>
              <a:defRPr/>
            </a:pPr>
            <a:r>
              <a:rPr lang="en-GB" sz="1200" b="1" dirty="0" smtClean="0"/>
              <a:t>Punctuality </a:t>
            </a:r>
            <a:r>
              <a:rPr lang="en-GB" sz="1200" dirty="0" smtClean="0"/>
              <a:t>- always being on time or having things ready on time. Employers like this for two reasons, they are paying you to be on time and others will depend on you being there for their tasks. Not getting a task done on time filters down to others, getting them the blame, holding back their work, making teams unreliable or having someone take up the slack and so adding more work for them.</a:t>
            </a:r>
          </a:p>
          <a:p>
            <a:pPr marL="273050" indent="-273050">
              <a:spcAft>
                <a:spcPts val="0"/>
              </a:spcAft>
              <a:buClrTx/>
              <a:buSzTx/>
              <a:defRPr/>
            </a:pPr>
            <a:r>
              <a:rPr lang="en-GB" sz="1200" b="1" dirty="0" smtClean="0"/>
              <a:t>Being Respectful – </a:t>
            </a:r>
            <a:r>
              <a:rPr lang="en-GB" sz="1200" dirty="0" smtClean="0"/>
              <a:t>there is a lot of things you just do not get with at work like you might at school, and demonstrating respect to employers is one of them. At a interview every action matters, every comment, every joke, all gets remembered. This is their company and they are proud of it, being disrespectful demeans this.</a:t>
            </a:r>
            <a:endParaRPr lang="en-GB" sz="1200" b="1" dirty="0"/>
          </a:p>
          <a:p>
            <a:pPr marL="355600" lvl="1" indent="-184150">
              <a:spcAft>
                <a:spcPts val="0"/>
              </a:spcAft>
              <a:buClrTx/>
              <a:defRPr/>
            </a:pPr>
            <a:r>
              <a:rPr lang="en-GB" sz="1200" b="1" dirty="0" smtClean="0"/>
              <a:t>Honesty - acting truthfully at all times – </a:t>
            </a:r>
            <a:r>
              <a:rPr lang="en-GB" sz="1200" dirty="0" smtClean="0"/>
              <a:t>Fool me once, etc. Companies rely on the honesty of their staff and the trust that is built up between staff and other staff and staff and customers. Lying to customers disrespects a company, the company gets labelled not the staff member.</a:t>
            </a:r>
            <a:endParaRPr lang="en-GB" sz="1200" b="1" dirty="0" smtClean="0"/>
          </a:p>
          <a:p>
            <a:pPr marL="355600" lvl="1" indent="-184150">
              <a:spcAft>
                <a:spcPts val="0"/>
              </a:spcAft>
              <a:buClrTx/>
              <a:defRPr/>
            </a:pPr>
            <a:r>
              <a:rPr lang="en-GB" sz="1200" b="1" dirty="0" smtClean="0"/>
              <a:t>Integrity</a:t>
            </a:r>
            <a:r>
              <a:rPr lang="en-GB" sz="1200" dirty="0" smtClean="0"/>
              <a:t> - Adheres to standards and procedures, maintains confidentiality and questions inappropriate behaviour, acts in a way that is open and honest, is not easily influenced by others to act inappropriately. Integrity means trust and employers prefer to work with staff they can trust in terms of confidentiality and business functions.</a:t>
            </a:r>
          </a:p>
          <a:p>
            <a:pPr marL="355600" lvl="1" indent="-184150">
              <a:spcAft>
                <a:spcPts val="0"/>
              </a:spcAft>
              <a:buClrTx/>
              <a:defRPr/>
            </a:pPr>
            <a:r>
              <a:rPr lang="en-GB" sz="1200" b="1" dirty="0" smtClean="0"/>
              <a:t>Fairness </a:t>
            </a:r>
            <a:r>
              <a:rPr lang="en-GB" sz="1200" dirty="0" smtClean="0"/>
              <a:t>- sticking to the rules without having a negative effect on others, being able to see both sides, being able to come down on the side of right rather than convenience. This comes with integrity and being honest.</a:t>
            </a:r>
          </a:p>
          <a:p>
            <a:pPr marL="273050" indent="-273050">
              <a:spcAft>
                <a:spcPts val="0"/>
              </a:spcAft>
              <a:buClrTx/>
              <a:buSzTx/>
              <a:defRPr/>
            </a:pPr>
            <a:r>
              <a:rPr lang="en-GB" sz="1200" b="1" dirty="0" smtClean="0"/>
              <a:t>Dependability</a:t>
            </a:r>
            <a:r>
              <a:rPr lang="en-GB" sz="1200" dirty="0" smtClean="0"/>
              <a:t> - </a:t>
            </a:r>
            <a:r>
              <a:rPr lang="en-GB" sz="1200" dirty="0" smtClean="0"/>
              <a:t>People </a:t>
            </a:r>
            <a:r>
              <a:rPr lang="en-GB" sz="1200" dirty="0" smtClean="0"/>
              <a:t>know you will do the job and do it well, they place a trust that you will get it done and therefor will work on that assumption. Staff rely on other staff, jobs often rely on other jobs getting </a:t>
            </a:r>
            <a:r>
              <a:rPr lang="en-GB" sz="1200" dirty="0" smtClean="0"/>
              <a:t>done, the pressure in Business to achieve for the larger goal is always there.</a:t>
            </a:r>
          </a:p>
          <a:p>
            <a:pPr marL="273050" indent="-273050">
              <a:spcAft>
                <a:spcPts val="0"/>
              </a:spcAft>
              <a:buClrTx/>
              <a:buSzTx/>
              <a:defRPr/>
            </a:pPr>
            <a:r>
              <a:rPr lang="en-GB" sz="1200" b="1" dirty="0" smtClean="0"/>
              <a:t>Reliable</a:t>
            </a:r>
            <a:r>
              <a:rPr lang="en-GB" sz="1200" dirty="0" smtClean="0"/>
              <a:t> </a:t>
            </a:r>
            <a:r>
              <a:rPr lang="en-GB" sz="1200" dirty="0" smtClean="0"/>
              <a:t>- people can trust you and in your </a:t>
            </a:r>
            <a:r>
              <a:rPr lang="en-GB" sz="1200" dirty="0" smtClean="0"/>
              <a:t>work and do it right, reliable is not always about being on time but about doing it properly, finished, to the quality and standards expected. This is one word that should be on your letter of recommendation, if means the company trusted you.</a:t>
            </a:r>
            <a:endParaRPr lang="en-GB" sz="1200" dirty="0" smtClean="0"/>
          </a:p>
          <a:p>
            <a:pPr marL="273050" indent="-273050">
              <a:spcAft>
                <a:spcPts val="0"/>
              </a:spcAft>
              <a:buClrTx/>
              <a:buSzTx/>
              <a:defRPr/>
            </a:pPr>
            <a:r>
              <a:rPr lang="en-GB" sz="1200" b="1" dirty="0" smtClean="0"/>
              <a:t>Professionalism - </a:t>
            </a:r>
            <a:r>
              <a:rPr lang="en-GB" sz="1200" dirty="0" smtClean="0"/>
              <a:t>Pays care and attention to quality of work / supports and empower </a:t>
            </a:r>
            <a:r>
              <a:rPr lang="en-GB" sz="1200" dirty="0" smtClean="0"/>
              <a:t>others, behaves in a manner that is in keeping with the employment and employer. Lawyers do not gossip, nor doctors, teachers do not joke about their students to other students, every employment have a professional standard they expect staff to live up to.</a:t>
            </a:r>
          </a:p>
          <a:p>
            <a:pPr marL="355600" lvl="1" indent="-184150">
              <a:spcAft>
                <a:spcPts val="0"/>
              </a:spcAft>
              <a:buClrTx/>
              <a:defRPr/>
            </a:pPr>
            <a:r>
              <a:rPr lang="en-GB" sz="1200" b="1" dirty="0" smtClean="0"/>
              <a:t>Stress </a:t>
            </a:r>
            <a:r>
              <a:rPr lang="en-GB" sz="1200" b="1" dirty="0" smtClean="0"/>
              <a:t>Tolerance</a:t>
            </a:r>
            <a:r>
              <a:rPr lang="en-GB" sz="1200" dirty="0" smtClean="0"/>
              <a:t> - Maintains effective performance under </a:t>
            </a:r>
            <a:r>
              <a:rPr lang="en-GB" sz="1200" dirty="0" smtClean="0"/>
              <a:t>pressure, does not let it get to them, prioritises, manages the workload by some means.</a:t>
            </a:r>
            <a:endParaRPr lang="en-GB" sz="1200" dirty="0" smtClean="0"/>
          </a:p>
        </p:txBody>
      </p:sp>
      <p:sp>
        <p:nvSpPr>
          <p:cNvPr id="7" name="Title 1"/>
          <p:cNvSpPr txBox="1">
            <a:spLocks/>
          </p:cNvSpPr>
          <p:nvPr/>
        </p:nvSpPr>
        <p:spPr>
          <a:xfrm>
            <a:off x="216024" y="44624"/>
            <a:ext cx="8748464" cy="504056"/>
          </a:xfrm>
          <a:prstGeom prst="rect">
            <a:avLst/>
          </a:prstGeom>
        </p:spPr>
        <p:txBody>
          <a:bodyPr vert="horz" rtlCol="0" anchor="ctr">
            <a:noAutofit/>
            <a:scene3d>
              <a:camera prst="orthographicFront"/>
              <a:lightRig rig="soft" dir="t"/>
            </a:scene3d>
            <a:sp3d prstMaterial="softEdge">
              <a:bevelT w="25400" h="25400"/>
            </a:sp3d>
          </a:bodyPr>
          <a:lstStyle>
            <a:lvl1pPr algn="l" rtl="0" eaLnBrk="1" latinLnBrk="0" hangingPunct="1">
              <a:spcBef>
                <a:spcPct val="0"/>
              </a:spcBef>
              <a:buNone/>
              <a:defRPr kumimoji="0" lang="en-US" sz="40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a:lstStyle>
          <a:p>
            <a:r>
              <a:rPr lang="en-GB" sz="4400" dirty="0" smtClean="0"/>
              <a:t> </a:t>
            </a:r>
            <a:r>
              <a:rPr lang="en-GB" sz="3200" dirty="0" smtClean="0"/>
              <a:t>P1.1 - Personal Attributes – Personal Ability</a:t>
            </a:r>
            <a:endParaRPr lang="en-GB" sz="3200" dirty="0"/>
          </a:p>
        </p:txBody>
      </p:sp>
    </p:spTree>
    <p:extLst>
      <p:ext uri="{BB962C8B-B14F-4D97-AF65-F5344CB8AC3E}">
        <p14:creationId xmlns:p14="http://schemas.microsoft.com/office/powerpoint/2010/main" val="2032596613"/>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692696"/>
            <a:ext cx="8712968" cy="5832648"/>
          </a:xfrm>
        </p:spPr>
        <p:txBody>
          <a:bodyPr>
            <a:noAutofit/>
          </a:bodyPr>
          <a:lstStyle/>
          <a:p>
            <a:pPr marL="273050" indent="-273050"/>
            <a:r>
              <a:rPr lang="en-GB" sz="1600" b="1" dirty="0" smtClean="0"/>
              <a:t>Leadership Qualities – </a:t>
            </a:r>
            <a:r>
              <a:rPr lang="en-GB" sz="1600" dirty="0" smtClean="0"/>
              <a:t>Now every job involves being a leader but the </a:t>
            </a:r>
            <a:r>
              <a:rPr lang="en-GB" sz="1600" dirty="0" smtClean="0"/>
              <a:t>q</a:t>
            </a:r>
            <a:r>
              <a:rPr lang="en-GB" sz="1600" dirty="0" smtClean="0"/>
              <a:t>ualities of a leader are admired and recognised in any job. Good </a:t>
            </a:r>
            <a:r>
              <a:rPr lang="en-GB" sz="1600" dirty="0" smtClean="0"/>
              <a:t>leadership requires deep human qualities, not </a:t>
            </a:r>
            <a:r>
              <a:rPr lang="en-GB" sz="1600" dirty="0" smtClean="0"/>
              <a:t>necessarily management </a:t>
            </a:r>
            <a:r>
              <a:rPr lang="en-GB" sz="1600" dirty="0" smtClean="0"/>
              <a:t>processes.</a:t>
            </a:r>
          </a:p>
          <a:p>
            <a:pPr marL="355600" indent="-355600"/>
            <a:r>
              <a:rPr lang="en-GB" sz="1600" dirty="0" smtClean="0"/>
              <a:t>Examples </a:t>
            </a:r>
            <a:r>
              <a:rPr lang="en-GB" sz="1600" dirty="0" smtClean="0"/>
              <a:t>of highly significant leadership qualities </a:t>
            </a:r>
            <a:endParaRPr lang="en-GB" sz="1600" dirty="0" smtClean="0"/>
          </a:p>
          <a:p>
            <a:pPr marL="355600" indent="-355600"/>
            <a:endParaRPr lang="en-GB" sz="1600" dirty="0"/>
          </a:p>
          <a:p>
            <a:pPr marL="355600" indent="-355600"/>
            <a:endParaRPr lang="en-GB" sz="1600" dirty="0" smtClean="0"/>
          </a:p>
          <a:p>
            <a:pPr marL="355600" indent="-355600"/>
            <a:endParaRPr lang="en-GB" sz="1600" dirty="0"/>
          </a:p>
          <a:p>
            <a:pPr marL="355600" indent="-355600"/>
            <a:endParaRPr lang="en-GB" sz="1600" dirty="0" smtClean="0"/>
          </a:p>
          <a:p>
            <a:pPr marL="355600" indent="-355600"/>
            <a:endParaRPr lang="en-GB" sz="1600" dirty="0"/>
          </a:p>
          <a:p>
            <a:pPr marL="355600" indent="-355600"/>
            <a:r>
              <a:rPr lang="en-GB" sz="1600" dirty="0" smtClean="0"/>
              <a:t>This is a lot of qualities, any three of these can be seen at an interview. </a:t>
            </a:r>
            <a:r>
              <a:rPr lang="en-GB" sz="1600" dirty="0" smtClean="0"/>
              <a:t>Interviewers do not just see what the job needs but what the staff can become, in  a lot of professions progress within the business tarts after 3 years, Head of Department, team Leader, Supervisor etc. and these can be seen merely from Passion and Confidence.</a:t>
            </a:r>
          </a:p>
          <a:p>
            <a:pPr marL="355600" indent="-355600"/>
            <a:r>
              <a:rPr lang="en-GB" sz="1600" dirty="0" smtClean="0"/>
              <a:t>Other qualities like Humility will be seen as Leadership is about negotiation, compromise as well as command.</a:t>
            </a:r>
          </a:p>
          <a:p>
            <a:pPr marL="355600" indent="-355600"/>
            <a:r>
              <a:rPr lang="en-GB" sz="1600" dirty="0" smtClean="0"/>
              <a:t>Commitment and Passion are important as they serve confidence and ability, Compassion and Sensitivity go hand in hand with Wisdom and Sincerity.</a:t>
            </a:r>
          </a:p>
          <a:p>
            <a:pPr marL="355600" indent="-355600"/>
            <a:r>
              <a:rPr lang="en-GB" sz="1600" dirty="0" smtClean="0"/>
              <a:t>All these interlinked traits can add up to a good leader and all companies that are successful have a good leader.</a:t>
            </a:r>
            <a:endParaRPr lang="en-GB" sz="1600" dirty="0" smtClean="0"/>
          </a:p>
          <a:p>
            <a:pPr marL="355600" indent="-355600">
              <a:buNone/>
            </a:pPr>
            <a:endParaRPr lang="en-GB" sz="1600" dirty="0" smtClean="0"/>
          </a:p>
        </p:txBody>
      </p:sp>
      <p:graphicFrame>
        <p:nvGraphicFramePr>
          <p:cNvPr id="5" name="Table 4"/>
          <p:cNvGraphicFramePr>
            <a:graphicFrameLocks noGrp="1"/>
          </p:cNvGraphicFramePr>
          <p:nvPr>
            <p:extLst>
              <p:ext uri="{D42A27DB-BD31-4B8C-83A1-F6EECF244321}">
                <p14:modId xmlns:p14="http://schemas.microsoft.com/office/powerpoint/2010/main" val="3407656926"/>
              </p:ext>
            </p:extLst>
          </p:nvPr>
        </p:nvGraphicFramePr>
        <p:xfrm>
          <a:off x="251520" y="1873632"/>
          <a:ext cx="8640960" cy="1483360"/>
        </p:xfrm>
        <a:graphic>
          <a:graphicData uri="http://schemas.openxmlformats.org/drawingml/2006/table">
            <a:tbl>
              <a:tblPr firstRow="1" bandRow="1">
                <a:tableStyleId>{8799B23B-EC83-4686-B30A-512413B5E67A}</a:tableStyleId>
              </a:tblPr>
              <a:tblGrid>
                <a:gridCol w="2160240"/>
                <a:gridCol w="2448272"/>
                <a:gridCol w="1656184"/>
                <a:gridCol w="2376264"/>
              </a:tblGrid>
              <a:tr h="370840">
                <a:tc>
                  <a:txBody>
                    <a:bodyPr/>
                    <a:lstStyle/>
                    <a:p>
                      <a:pPr algn="ctr"/>
                      <a:r>
                        <a:rPr lang="en-GB" sz="1400" b="1" dirty="0" smtClean="0">
                          <a:latin typeface="Calibri" pitchFamily="34" charset="0"/>
                          <a:cs typeface="Calibri" pitchFamily="34" charset="0"/>
                        </a:rPr>
                        <a:t>Integrity</a:t>
                      </a:r>
                      <a:endParaRPr lang="en-GB" sz="1400" b="1" dirty="0">
                        <a:solidFill>
                          <a:schemeClr val="tx1"/>
                        </a:solidFill>
                        <a:latin typeface="Calibri" pitchFamily="34" charset="0"/>
                        <a:cs typeface="Calibri" pitchFamily="34" charset="0"/>
                      </a:endParaRPr>
                    </a:p>
                  </a:txBody>
                  <a:tcPr anchor="ctr"/>
                </a:tc>
                <a:tc>
                  <a:txBody>
                    <a:bodyPr/>
                    <a:lstStyle/>
                    <a:p>
                      <a:pPr algn="ctr"/>
                      <a:r>
                        <a:rPr lang="en-GB" sz="1400" b="1" dirty="0" smtClean="0">
                          <a:latin typeface="Calibri" pitchFamily="34" charset="0"/>
                          <a:cs typeface="Calibri" pitchFamily="34" charset="0"/>
                        </a:rPr>
                        <a:t>Honesty</a:t>
                      </a:r>
                      <a:endParaRPr lang="en-GB" sz="1400" b="1" dirty="0">
                        <a:solidFill>
                          <a:schemeClr val="tx1"/>
                        </a:solidFill>
                        <a:latin typeface="Calibri" pitchFamily="34" charset="0"/>
                        <a:cs typeface="Calibri" pitchFamily="34" charset="0"/>
                      </a:endParaRPr>
                    </a:p>
                  </a:txBody>
                  <a:tcPr anchor="ctr"/>
                </a:tc>
                <a:tc>
                  <a:txBody>
                    <a:bodyPr/>
                    <a:lstStyle/>
                    <a:p>
                      <a:pPr algn="ctr"/>
                      <a:r>
                        <a:rPr lang="en-GB" sz="1400" b="1" dirty="0" smtClean="0">
                          <a:latin typeface="Calibri" pitchFamily="34" charset="0"/>
                          <a:cs typeface="Calibri" pitchFamily="34" charset="0"/>
                        </a:rPr>
                        <a:t>Humility</a:t>
                      </a:r>
                      <a:endParaRPr lang="en-GB" sz="1400" b="1" dirty="0">
                        <a:solidFill>
                          <a:schemeClr val="tx1"/>
                        </a:solidFill>
                        <a:latin typeface="Calibri" pitchFamily="34" charset="0"/>
                        <a:cs typeface="Calibri" pitchFamily="34" charset="0"/>
                      </a:endParaRPr>
                    </a:p>
                  </a:txBody>
                  <a:tcPr anchor="ctr"/>
                </a:tc>
                <a:tc>
                  <a:txBody>
                    <a:bodyPr/>
                    <a:lstStyle/>
                    <a:p>
                      <a:pPr algn="ctr"/>
                      <a:r>
                        <a:rPr lang="en-GB" sz="1400" b="1" dirty="0" smtClean="0">
                          <a:latin typeface="Calibri" pitchFamily="34" charset="0"/>
                          <a:cs typeface="Calibri" pitchFamily="34" charset="0"/>
                        </a:rPr>
                        <a:t>Courage</a:t>
                      </a:r>
                      <a:endParaRPr lang="en-GB" sz="1400" b="1" dirty="0">
                        <a:solidFill>
                          <a:schemeClr val="tx1"/>
                        </a:solidFill>
                        <a:latin typeface="Calibri" pitchFamily="34" charset="0"/>
                        <a:cs typeface="Calibri" pitchFamily="34" charset="0"/>
                      </a:endParaRPr>
                    </a:p>
                  </a:txBody>
                  <a:tcPr anchor="ctr"/>
                </a:tc>
              </a:tr>
              <a:tr h="370840">
                <a:tc>
                  <a:txBody>
                    <a:bodyPr/>
                    <a:lstStyle/>
                    <a:p>
                      <a:pPr algn="ctr"/>
                      <a:r>
                        <a:rPr lang="en-GB" sz="1400" b="1" dirty="0" smtClean="0">
                          <a:latin typeface="Calibri" pitchFamily="34" charset="0"/>
                          <a:cs typeface="Calibri" pitchFamily="34" charset="0"/>
                        </a:rPr>
                        <a:t>Commitment</a:t>
                      </a:r>
                      <a:endParaRPr lang="en-GB" sz="1400" b="1" dirty="0">
                        <a:solidFill>
                          <a:schemeClr val="tx1"/>
                        </a:solidFill>
                        <a:latin typeface="Calibri" pitchFamily="34" charset="0"/>
                        <a:cs typeface="Calibri" pitchFamily="34" charset="0"/>
                      </a:endParaRPr>
                    </a:p>
                  </a:txBody>
                  <a:tcPr anchor="ctr"/>
                </a:tc>
                <a:tc>
                  <a:txBody>
                    <a:bodyPr/>
                    <a:lstStyle/>
                    <a:p>
                      <a:pPr algn="ctr"/>
                      <a:r>
                        <a:rPr lang="en-GB" sz="1400" b="1" dirty="0" smtClean="0">
                          <a:latin typeface="Calibri" pitchFamily="34" charset="0"/>
                          <a:cs typeface="Calibri" pitchFamily="34" charset="0"/>
                        </a:rPr>
                        <a:t>Sincerity</a:t>
                      </a:r>
                      <a:endParaRPr lang="en-GB" sz="1400" b="1" dirty="0">
                        <a:solidFill>
                          <a:schemeClr val="tx1"/>
                        </a:solidFill>
                        <a:latin typeface="Calibri" pitchFamily="34" charset="0"/>
                        <a:cs typeface="Calibri" pitchFamily="34" charset="0"/>
                      </a:endParaRPr>
                    </a:p>
                  </a:txBody>
                  <a:tcPr anchor="ctr"/>
                </a:tc>
                <a:tc>
                  <a:txBody>
                    <a:bodyPr/>
                    <a:lstStyle/>
                    <a:p>
                      <a:pPr algn="ctr"/>
                      <a:r>
                        <a:rPr lang="en-GB" sz="1400" b="1" dirty="0" smtClean="0">
                          <a:latin typeface="Calibri" pitchFamily="34" charset="0"/>
                          <a:cs typeface="Calibri" pitchFamily="34" charset="0"/>
                        </a:rPr>
                        <a:t>Passion</a:t>
                      </a:r>
                      <a:endParaRPr lang="en-GB" sz="1400" b="1" dirty="0">
                        <a:solidFill>
                          <a:schemeClr val="tx1"/>
                        </a:solidFill>
                        <a:latin typeface="Calibri" pitchFamily="34" charset="0"/>
                        <a:cs typeface="Calibri" pitchFamily="34" charset="0"/>
                      </a:endParaRPr>
                    </a:p>
                  </a:txBody>
                  <a:tcPr anchor="ctr"/>
                </a:tc>
                <a:tc>
                  <a:txBody>
                    <a:bodyPr/>
                    <a:lstStyle/>
                    <a:p>
                      <a:pPr algn="ctr"/>
                      <a:r>
                        <a:rPr lang="en-GB" sz="1400" b="1" dirty="0" smtClean="0">
                          <a:latin typeface="Calibri" pitchFamily="34" charset="0"/>
                          <a:cs typeface="Calibri" pitchFamily="34" charset="0"/>
                        </a:rPr>
                        <a:t>Confidence</a:t>
                      </a:r>
                      <a:endParaRPr lang="en-GB" sz="1400" b="1" dirty="0">
                        <a:solidFill>
                          <a:schemeClr val="tx1"/>
                        </a:solidFill>
                        <a:latin typeface="Calibri" pitchFamily="34" charset="0"/>
                        <a:cs typeface="Calibri" pitchFamily="34" charset="0"/>
                      </a:endParaRPr>
                    </a:p>
                  </a:txBody>
                  <a:tcPr anchor="ctr"/>
                </a:tc>
              </a:tr>
              <a:tr h="370840">
                <a:tc>
                  <a:txBody>
                    <a:bodyPr/>
                    <a:lstStyle/>
                    <a:p>
                      <a:pPr algn="ctr"/>
                      <a:r>
                        <a:rPr lang="en-GB" sz="1400" b="1" dirty="0" smtClean="0">
                          <a:latin typeface="Calibri" pitchFamily="34" charset="0"/>
                          <a:cs typeface="Calibri" pitchFamily="34" charset="0"/>
                        </a:rPr>
                        <a:t>Positivity</a:t>
                      </a:r>
                      <a:endParaRPr lang="en-GB" sz="1400" b="1" dirty="0">
                        <a:solidFill>
                          <a:schemeClr val="tx1"/>
                        </a:solidFill>
                        <a:latin typeface="Calibri" pitchFamily="34" charset="0"/>
                        <a:cs typeface="Calibri" pitchFamily="34" charset="0"/>
                      </a:endParaRPr>
                    </a:p>
                  </a:txBody>
                  <a:tcPr anchor="ctr"/>
                </a:tc>
                <a:tc>
                  <a:txBody>
                    <a:bodyPr/>
                    <a:lstStyle/>
                    <a:p>
                      <a:pPr algn="ctr"/>
                      <a:r>
                        <a:rPr lang="en-GB" sz="1400" b="1" dirty="0" smtClean="0">
                          <a:latin typeface="Calibri" pitchFamily="34" charset="0"/>
                          <a:cs typeface="Calibri" pitchFamily="34" charset="0"/>
                        </a:rPr>
                        <a:t>Wisdom</a:t>
                      </a:r>
                      <a:endParaRPr lang="en-GB" sz="1400" b="1" dirty="0">
                        <a:solidFill>
                          <a:schemeClr val="tx1"/>
                        </a:solidFill>
                        <a:latin typeface="Calibri" pitchFamily="34" charset="0"/>
                        <a:cs typeface="Calibri" pitchFamily="34" charset="0"/>
                      </a:endParaRPr>
                    </a:p>
                  </a:txBody>
                  <a:tcPr anchor="ctr"/>
                </a:tc>
                <a:tc>
                  <a:txBody>
                    <a:bodyPr/>
                    <a:lstStyle/>
                    <a:p>
                      <a:pPr algn="ctr"/>
                      <a:r>
                        <a:rPr lang="en-GB" sz="1400" b="1" dirty="0" smtClean="0">
                          <a:latin typeface="Calibri" pitchFamily="34" charset="0"/>
                          <a:cs typeface="Calibri" pitchFamily="34" charset="0"/>
                        </a:rPr>
                        <a:t>Determination</a:t>
                      </a:r>
                      <a:endParaRPr lang="en-GB" sz="1400" b="1" dirty="0">
                        <a:solidFill>
                          <a:schemeClr val="tx1"/>
                        </a:solidFill>
                        <a:latin typeface="Calibri" pitchFamily="34" charset="0"/>
                        <a:cs typeface="Calibri" pitchFamily="34" charset="0"/>
                      </a:endParaRPr>
                    </a:p>
                  </a:txBody>
                  <a:tcPr anchor="ctr"/>
                </a:tc>
                <a:tc>
                  <a:txBody>
                    <a:bodyPr/>
                    <a:lstStyle/>
                    <a:p>
                      <a:pPr algn="ctr"/>
                      <a:r>
                        <a:rPr lang="en-GB" sz="1400" b="1" dirty="0" smtClean="0">
                          <a:latin typeface="Calibri" pitchFamily="34" charset="0"/>
                          <a:cs typeface="Calibri" pitchFamily="34" charset="0"/>
                        </a:rPr>
                        <a:t>Compassion</a:t>
                      </a:r>
                      <a:endParaRPr lang="en-GB" sz="1400" b="1" dirty="0">
                        <a:solidFill>
                          <a:schemeClr val="tx1"/>
                        </a:solidFill>
                        <a:latin typeface="Calibri" pitchFamily="34" charset="0"/>
                        <a:cs typeface="Calibri" pitchFamily="34" charset="0"/>
                      </a:endParaRPr>
                    </a:p>
                  </a:txBody>
                  <a:tcPr anchor="ctr"/>
                </a:tc>
              </a:tr>
              <a:tr h="370840">
                <a:tc>
                  <a:txBody>
                    <a:bodyPr/>
                    <a:lstStyle/>
                    <a:p>
                      <a:pPr algn="ctr"/>
                      <a:r>
                        <a:rPr lang="en-GB" sz="1400" b="1" dirty="0" smtClean="0">
                          <a:latin typeface="Calibri" pitchFamily="34" charset="0"/>
                          <a:cs typeface="Calibri" pitchFamily="34" charset="0"/>
                        </a:rPr>
                        <a:t>Sensitivity</a:t>
                      </a:r>
                      <a:endParaRPr lang="en-GB" sz="1400" b="1" dirty="0">
                        <a:solidFill>
                          <a:schemeClr val="tx1"/>
                        </a:solidFill>
                        <a:latin typeface="Calibri" pitchFamily="34" charset="0"/>
                        <a:cs typeface="Calibri" pitchFamily="34" charset="0"/>
                      </a:endParaRPr>
                    </a:p>
                  </a:txBody>
                  <a:tcPr anchor="ctr"/>
                </a:tc>
                <a:tc>
                  <a:txBody>
                    <a:bodyPr/>
                    <a:lstStyle/>
                    <a:p>
                      <a:pPr algn="ctr"/>
                      <a:r>
                        <a:rPr lang="en-GB" sz="1400" b="1" dirty="0" smtClean="0">
                          <a:latin typeface="Calibri" pitchFamily="34" charset="0"/>
                          <a:cs typeface="Calibri" pitchFamily="34" charset="0"/>
                        </a:rPr>
                        <a:t>Inspire Belief in Others</a:t>
                      </a:r>
                      <a:endParaRPr lang="en-GB" sz="1400" b="1" dirty="0">
                        <a:solidFill>
                          <a:schemeClr val="tx1"/>
                        </a:solidFill>
                        <a:latin typeface="Calibri" pitchFamily="34" charset="0"/>
                        <a:cs typeface="Calibri" pitchFamily="34" charset="0"/>
                      </a:endParaRPr>
                    </a:p>
                  </a:txBody>
                  <a:tcPr anchor="ctr"/>
                </a:tc>
                <a:tc>
                  <a:txBody>
                    <a:bodyPr/>
                    <a:lstStyle/>
                    <a:p>
                      <a:pPr algn="ctr"/>
                      <a:r>
                        <a:rPr lang="en-GB" sz="1400" b="1" dirty="0" smtClean="0">
                          <a:latin typeface="Calibri" pitchFamily="34" charset="0"/>
                          <a:cs typeface="Calibri" pitchFamily="34" charset="0"/>
                        </a:rPr>
                        <a:t>Charisma</a:t>
                      </a:r>
                      <a:endParaRPr lang="en-GB" sz="1400" b="1" dirty="0">
                        <a:solidFill>
                          <a:schemeClr val="tx1"/>
                        </a:solidFill>
                        <a:latin typeface="Calibri" pitchFamily="34" charset="0"/>
                        <a:cs typeface="Calibri" pitchFamily="34" charset="0"/>
                      </a:endParaRPr>
                    </a:p>
                  </a:txBody>
                  <a:tcPr anchor="ctr"/>
                </a:tc>
                <a:tc>
                  <a:txBody>
                    <a:bodyPr/>
                    <a:lstStyle/>
                    <a:p>
                      <a:pPr algn="ctr"/>
                      <a:r>
                        <a:rPr lang="en-GB" sz="1400" b="1" dirty="0" smtClean="0">
                          <a:latin typeface="Calibri" pitchFamily="34" charset="0"/>
                          <a:cs typeface="Calibri" pitchFamily="34" charset="0"/>
                        </a:rPr>
                        <a:t>Adaptability of Styles</a:t>
                      </a:r>
                      <a:endParaRPr lang="en-GB" sz="1400" b="1" dirty="0">
                        <a:solidFill>
                          <a:schemeClr val="tx1"/>
                        </a:solidFill>
                        <a:latin typeface="Calibri" pitchFamily="34" charset="0"/>
                        <a:cs typeface="Calibri" pitchFamily="34" charset="0"/>
                      </a:endParaRPr>
                    </a:p>
                  </a:txBody>
                  <a:tcPr anchor="ctr"/>
                </a:tc>
              </a:tr>
            </a:tbl>
          </a:graphicData>
        </a:graphic>
      </p:graphicFrame>
      <p:sp>
        <p:nvSpPr>
          <p:cNvPr id="6" name="Title 1"/>
          <p:cNvSpPr txBox="1">
            <a:spLocks/>
          </p:cNvSpPr>
          <p:nvPr/>
        </p:nvSpPr>
        <p:spPr>
          <a:xfrm>
            <a:off x="216024" y="44624"/>
            <a:ext cx="8748464" cy="504056"/>
          </a:xfrm>
          <a:prstGeom prst="rect">
            <a:avLst/>
          </a:prstGeom>
        </p:spPr>
        <p:txBody>
          <a:bodyPr vert="horz" rtlCol="0" anchor="ctr">
            <a:noAutofit/>
            <a:scene3d>
              <a:camera prst="orthographicFront"/>
              <a:lightRig rig="soft" dir="t"/>
            </a:scene3d>
            <a:sp3d prstMaterial="softEdge">
              <a:bevelT w="25400" h="25400"/>
            </a:sp3d>
          </a:bodyPr>
          <a:lstStyle>
            <a:lvl1pPr algn="l" rtl="0" eaLnBrk="1" latinLnBrk="0" hangingPunct="1">
              <a:spcBef>
                <a:spcPct val="0"/>
              </a:spcBef>
              <a:buNone/>
              <a:defRPr kumimoji="0" lang="en-US" sz="40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a:lstStyle>
          <a:p>
            <a:r>
              <a:rPr lang="en-GB" sz="4400" dirty="0" smtClean="0"/>
              <a:t> </a:t>
            </a:r>
            <a:r>
              <a:rPr lang="en-GB" sz="3200" dirty="0" smtClean="0"/>
              <a:t>P1.1 - Personal Attributes – </a:t>
            </a:r>
            <a:r>
              <a:rPr lang="en-GB" sz="3200" dirty="0" smtClean="0"/>
              <a:t>Leadership Qualities</a:t>
            </a:r>
            <a:endParaRPr lang="en-GB" sz="3200" dirty="0"/>
          </a:p>
        </p:txBody>
      </p:sp>
    </p:spTree>
    <p:extLst>
      <p:ext uri="{BB962C8B-B14F-4D97-AF65-F5344CB8AC3E}">
        <p14:creationId xmlns:p14="http://schemas.microsoft.com/office/powerpoint/2010/main" val="1986148845"/>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548680"/>
            <a:ext cx="8784976" cy="5904656"/>
          </a:xfrm>
        </p:spPr>
        <p:txBody>
          <a:bodyPr>
            <a:noAutofit/>
          </a:bodyPr>
          <a:lstStyle/>
          <a:p>
            <a:pPr marL="269875" indent="-255588"/>
            <a:r>
              <a:rPr lang="en-GB" sz="1700" b="1" dirty="0" smtClean="0"/>
              <a:t>Planning and organisational Skills - </a:t>
            </a:r>
            <a:r>
              <a:rPr lang="en-GB" sz="1700" dirty="0" smtClean="0"/>
              <a:t>Having </a:t>
            </a:r>
            <a:r>
              <a:rPr lang="en-GB" sz="1700" dirty="0" smtClean="0"/>
              <a:t>the ability to plan and organise is something we all have - in fact, most of us use these skills on a daily basis. These include:</a:t>
            </a:r>
          </a:p>
          <a:p>
            <a:pPr marL="269875" indent="-255588"/>
            <a:r>
              <a:rPr lang="en-GB" sz="1700" b="1" dirty="0" smtClean="0"/>
              <a:t>Researching</a:t>
            </a:r>
            <a:r>
              <a:rPr lang="en-GB" sz="1700" dirty="0" smtClean="0"/>
              <a:t> - identify </a:t>
            </a:r>
            <a:r>
              <a:rPr lang="en-GB" sz="1700" dirty="0" smtClean="0"/>
              <a:t>possibilities, keep </a:t>
            </a:r>
            <a:r>
              <a:rPr lang="en-GB" sz="1700" dirty="0" smtClean="0"/>
              <a:t>up to date with </a:t>
            </a:r>
            <a:r>
              <a:rPr lang="en-GB" sz="1700" dirty="0" smtClean="0"/>
              <a:t>information, </a:t>
            </a:r>
            <a:r>
              <a:rPr lang="en-GB" sz="1700" dirty="0" smtClean="0"/>
              <a:t>keep aware of developments or issues which could impact on your project</a:t>
            </a:r>
          </a:p>
          <a:p>
            <a:pPr marL="269875" indent="-255588"/>
            <a:r>
              <a:rPr lang="en-GB" sz="1700" b="1" dirty="0" smtClean="0"/>
              <a:t>Prioritising</a:t>
            </a:r>
            <a:r>
              <a:rPr lang="en-GB" sz="1700" dirty="0" smtClean="0"/>
              <a:t> - identify critical </a:t>
            </a:r>
            <a:r>
              <a:rPr lang="en-GB" sz="1700" dirty="0" smtClean="0"/>
              <a:t>tasks, </a:t>
            </a:r>
            <a:r>
              <a:rPr lang="en-GB" sz="1700" dirty="0" smtClean="0"/>
              <a:t>arrange tasks in a logical </a:t>
            </a:r>
            <a:r>
              <a:rPr lang="en-GB" sz="1700" dirty="0" smtClean="0"/>
              <a:t>order, </a:t>
            </a:r>
            <a:r>
              <a:rPr lang="en-GB" sz="1700" dirty="0" smtClean="0"/>
              <a:t>adapt and adjust plans </a:t>
            </a:r>
          </a:p>
          <a:p>
            <a:pPr marL="269875" indent="-255588"/>
            <a:r>
              <a:rPr lang="en-GB" sz="1700" b="1" dirty="0" smtClean="0"/>
              <a:t>Record Keeping </a:t>
            </a:r>
            <a:r>
              <a:rPr lang="en-GB" sz="1700" dirty="0" smtClean="0"/>
              <a:t>- keep accurate records so that you know what has already been achieved or agreed and what needs </a:t>
            </a:r>
            <a:r>
              <a:rPr lang="en-GB" sz="1700" dirty="0" smtClean="0"/>
              <a:t>doing, when, and by whom.</a:t>
            </a:r>
            <a:endParaRPr lang="en-GB" sz="1700" dirty="0" smtClean="0"/>
          </a:p>
          <a:p>
            <a:pPr marL="269875" indent="-255588"/>
            <a:r>
              <a:rPr lang="en-GB" sz="1700" b="1" dirty="0" smtClean="0"/>
              <a:t>Time Management</a:t>
            </a:r>
            <a:r>
              <a:rPr lang="en-GB" sz="1700" dirty="0" smtClean="0"/>
              <a:t> - manage time effectively, prioritising tasks and able to work to deadlines</a:t>
            </a:r>
          </a:p>
          <a:p>
            <a:pPr marL="269875" indent="-255588"/>
            <a:r>
              <a:rPr lang="en-GB" sz="1700" b="1" dirty="0" smtClean="0"/>
              <a:t>Planning and Organising </a:t>
            </a:r>
            <a:r>
              <a:rPr lang="en-GB" sz="1700" dirty="0" smtClean="0"/>
              <a:t>- adapt successfully to changing situations and </a:t>
            </a:r>
            <a:r>
              <a:rPr lang="en-GB" sz="1700" dirty="0" smtClean="0"/>
              <a:t>environments, </a:t>
            </a:r>
            <a:r>
              <a:rPr lang="en-GB" sz="1700" dirty="0" smtClean="0"/>
              <a:t>contribute ideas (in conjunction with team members) towards planning activities and effectively plan</a:t>
            </a:r>
          </a:p>
          <a:p>
            <a:pPr marL="269875" indent="-255588"/>
            <a:r>
              <a:rPr lang="en-GB" sz="1700" b="1" dirty="0" smtClean="0"/>
              <a:t>Action Planning</a:t>
            </a:r>
            <a:r>
              <a:rPr lang="en-GB" sz="1700" dirty="0" smtClean="0"/>
              <a:t> - decide what steps are needed to achieve goals and then implement them</a:t>
            </a:r>
          </a:p>
          <a:p>
            <a:pPr marL="269875" indent="-255588"/>
            <a:r>
              <a:rPr lang="en-GB" sz="1700" b="1" dirty="0" smtClean="0"/>
              <a:t>The ability to multi-task</a:t>
            </a:r>
            <a:r>
              <a:rPr lang="en-GB" sz="1700" dirty="0" smtClean="0"/>
              <a:t> - able to deal with more than one thing at a time, and be comfortable with challenge and variety</a:t>
            </a:r>
          </a:p>
          <a:p>
            <a:pPr marL="269875" indent="-255588"/>
            <a:r>
              <a:rPr lang="en-GB" sz="1700" b="1" dirty="0" smtClean="0"/>
              <a:t>Interpersonal skills</a:t>
            </a:r>
            <a:r>
              <a:rPr lang="en-GB" sz="1700" dirty="0" smtClean="0"/>
              <a:t> - ability to work well with other people (good communication skills and </a:t>
            </a:r>
            <a:r>
              <a:rPr lang="en-GB" sz="1700" dirty="0" smtClean="0"/>
              <a:t>be confident </a:t>
            </a:r>
            <a:r>
              <a:rPr lang="en-GB" sz="1700" dirty="0" smtClean="0"/>
              <a:t>and assertive, without being confrontational or </a:t>
            </a:r>
            <a:r>
              <a:rPr lang="en-GB" sz="1700" dirty="0" smtClean="0"/>
              <a:t>aggressive)</a:t>
            </a:r>
          </a:p>
          <a:p>
            <a:pPr marL="269875" indent="-255588"/>
            <a:r>
              <a:rPr lang="en-GB" sz="1700" b="1" dirty="0" smtClean="0"/>
              <a:t>Interpersonal </a:t>
            </a:r>
            <a:r>
              <a:rPr lang="en-GB" sz="1700" b="1" dirty="0" smtClean="0"/>
              <a:t>sensitivity</a:t>
            </a:r>
            <a:r>
              <a:rPr lang="en-GB" sz="1700" dirty="0" smtClean="0"/>
              <a:t> -  Recognise and respect different idea </a:t>
            </a:r>
            <a:r>
              <a:rPr lang="en-GB" sz="1700" dirty="0" smtClean="0">
                <a:sym typeface="Wingdings" pitchFamily="2" charset="2"/>
              </a:rPr>
              <a:t>- </a:t>
            </a:r>
            <a:r>
              <a:rPr lang="en-GB" sz="1700" dirty="0" smtClean="0"/>
              <a:t>open </a:t>
            </a:r>
            <a:r>
              <a:rPr lang="en-GB" sz="1700" dirty="0" smtClean="0"/>
              <a:t>and willing to adapt based on views</a:t>
            </a:r>
          </a:p>
        </p:txBody>
      </p:sp>
      <p:sp>
        <p:nvSpPr>
          <p:cNvPr id="6" name="Title 1"/>
          <p:cNvSpPr txBox="1">
            <a:spLocks/>
          </p:cNvSpPr>
          <p:nvPr/>
        </p:nvSpPr>
        <p:spPr>
          <a:xfrm>
            <a:off x="216024" y="44624"/>
            <a:ext cx="8748464" cy="504056"/>
          </a:xfrm>
          <a:prstGeom prst="rect">
            <a:avLst/>
          </a:prstGeom>
        </p:spPr>
        <p:txBody>
          <a:bodyPr vert="horz" rtlCol="0" anchor="ctr">
            <a:noAutofit/>
            <a:scene3d>
              <a:camera prst="orthographicFront"/>
              <a:lightRig rig="soft" dir="t"/>
            </a:scene3d>
            <a:sp3d prstMaterial="softEdge">
              <a:bevelT w="25400" h="25400"/>
            </a:sp3d>
          </a:bodyPr>
          <a:lstStyle>
            <a:lvl1pPr algn="l" rtl="0" eaLnBrk="1" latinLnBrk="0" hangingPunct="1">
              <a:spcBef>
                <a:spcPct val="0"/>
              </a:spcBef>
              <a:buNone/>
              <a:defRPr kumimoji="0" lang="en-US" sz="40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a:lstStyle>
          <a:p>
            <a:r>
              <a:rPr lang="en-GB" sz="2600" dirty="0" smtClean="0"/>
              <a:t> P1.1 - Personal Attributes – </a:t>
            </a:r>
            <a:r>
              <a:rPr lang="en-GB" sz="2600" dirty="0" smtClean="0"/>
              <a:t>Planning and Organisational Skills</a:t>
            </a:r>
            <a:endParaRPr lang="en-GB" sz="2600" dirty="0"/>
          </a:p>
        </p:txBody>
      </p:sp>
    </p:spTree>
    <p:extLst>
      <p:ext uri="{BB962C8B-B14F-4D97-AF65-F5344CB8AC3E}">
        <p14:creationId xmlns:p14="http://schemas.microsoft.com/office/powerpoint/2010/main" val="418311754"/>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1"/>
          <p:cNvSpPr>
            <a:spLocks noChangeArrowheads="1"/>
          </p:cNvSpPr>
          <p:nvPr/>
        </p:nvSpPr>
        <p:spPr bwMode="auto">
          <a:xfrm>
            <a:off x="179513" y="692696"/>
            <a:ext cx="8784975" cy="4176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noAutofit/>
          </a:bodyPr>
          <a:lstStyle/>
          <a:p>
            <a:pPr marL="171450" marR="0" lvl="0" indent="-171450" algn="l" defTabSz="914400" rtl="0" eaLnBrk="1" fontAlgn="base" latinLnBrk="0" hangingPunct="1">
              <a:lnSpc>
                <a:spcPct val="100000"/>
              </a:lnSpc>
              <a:spcBef>
                <a:spcPct val="0"/>
              </a:spcBef>
              <a:spcAft>
                <a:spcPct val="0"/>
              </a:spcAft>
              <a:buClrTx/>
              <a:buSzTx/>
              <a:buFont typeface="Wingdings 3" pitchFamily="18" charset="2"/>
              <a:buChar char=""/>
              <a:tabLst>
                <a:tab pos="5543550" algn="l"/>
              </a:tabLst>
            </a:pPr>
            <a:r>
              <a:rPr kumimoji="0" lang="en-GB" sz="1400" b="0" i="0" u="none" strike="noStrike" cap="none" normalizeH="0" baseline="0" dirty="0" smtClean="0">
                <a:ln>
                  <a:noFill/>
                </a:ln>
                <a:solidFill>
                  <a:schemeClr val="tx1"/>
                </a:solidFill>
                <a:effectLst/>
                <a:latin typeface="Calibri" pitchFamily="34" charset="0"/>
                <a:ea typeface="Calibri" pitchFamily="34" charset="0"/>
                <a:cs typeface="Calibri" pitchFamily="34" charset="0"/>
              </a:rPr>
              <a:t>Throughout this project you will analyse whether you have developed your skills towards the ideal Job</a:t>
            </a:r>
            <a:r>
              <a:rPr kumimoji="0" lang="en-GB" sz="1400" b="0" i="0" u="none" strike="noStrike" cap="none" normalizeH="0" dirty="0" smtClean="0">
                <a:ln>
                  <a:noFill/>
                </a:ln>
                <a:solidFill>
                  <a:schemeClr val="tx1"/>
                </a:solidFill>
                <a:effectLst/>
                <a:latin typeface="Calibri" pitchFamily="34" charset="0"/>
                <a:ea typeface="Calibri" pitchFamily="34" charset="0"/>
                <a:cs typeface="Calibri" pitchFamily="34" charset="0"/>
              </a:rPr>
              <a:t> opportunity. This analysis is based on Task 1, your own business and personal abilities. You will complete this task 3 times at different stages to show and outline your development.</a:t>
            </a:r>
            <a:endParaRPr kumimoji="0" lang="en-GB" sz="1400" b="0" i="0" u="none" strike="noStrike" cap="none" normalizeH="0" baseline="0" dirty="0" smtClean="0">
              <a:ln>
                <a:noFill/>
              </a:ln>
              <a:solidFill>
                <a:schemeClr val="tx1"/>
              </a:solidFill>
              <a:effectLst/>
              <a:latin typeface="Calibri" pitchFamily="34" charset="0"/>
              <a:ea typeface="Calibri" pitchFamily="34" charset="0"/>
              <a:cs typeface="Calibri" pitchFamily="34" charset="0"/>
            </a:endParaRPr>
          </a:p>
          <a:p>
            <a:pPr marL="171450" marR="0" lvl="0" indent="-171450" algn="l" defTabSz="914400" rtl="0" eaLnBrk="1" fontAlgn="base" latinLnBrk="0" hangingPunct="1">
              <a:lnSpc>
                <a:spcPct val="100000"/>
              </a:lnSpc>
              <a:spcBef>
                <a:spcPct val="0"/>
              </a:spcBef>
              <a:spcAft>
                <a:spcPct val="0"/>
              </a:spcAft>
              <a:buClrTx/>
              <a:buSzTx/>
              <a:buFont typeface="Wingdings 3" pitchFamily="18" charset="2"/>
              <a:buChar char=""/>
              <a:tabLst>
                <a:tab pos="5543550" algn="l"/>
              </a:tabLst>
            </a:pPr>
            <a:r>
              <a:rPr kumimoji="0" lang="en-GB" sz="1400" b="0" i="0" u="none" strike="noStrike" cap="none" normalizeH="0" baseline="0" dirty="0" smtClean="0">
                <a:ln>
                  <a:noFill/>
                </a:ln>
                <a:solidFill>
                  <a:schemeClr val="tx1"/>
                </a:solidFill>
                <a:effectLst/>
                <a:latin typeface="Calibri" pitchFamily="34" charset="0"/>
                <a:ea typeface="Calibri" pitchFamily="34" charset="0"/>
                <a:cs typeface="Calibri" pitchFamily="34" charset="0"/>
              </a:rPr>
              <a:t>Please complete the following table with areas in which you feel you could develop your skills. These could include skills such as presenting, team work, leadership as well as your reading / written / verbal skills. Make sure that you set your priority focus and suggest ways that you can judge success and where that evidence will be found.</a:t>
            </a:r>
            <a:endParaRPr kumimoji="0" lang="en-GB" sz="1400" b="0" i="0" u="none" strike="noStrike" cap="none" normalizeH="0" baseline="0" dirty="0" smtClean="0">
              <a:ln>
                <a:noFill/>
              </a:ln>
              <a:solidFill>
                <a:schemeClr val="tx1"/>
              </a:solidFill>
              <a:effectLst/>
              <a:latin typeface="Calibri" pitchFamily="34" charset="0"/>
              <a:cs typeface="Calibri" pitchFamily="34" charset="0"/>
            </a:endParaRPr>
          </a:p>
          <a:p>
            <a:pPr marL="171450" marR="0" lvl="0" indent="-171450" algn="l" defTabSz="914400" rtl="0" eaLnBrk="0" fontAlgn="base" latinLnBrk="0" hangingPunct="0">
              <a:lnSpc>
                <a:spcPct val="100000"/>
              </a:lnSpc>
              <a:spcBef>
                <a:spcPct val="0"/>
              </a:spcBef>
              <a:spcAft>
                <a:spcPct val="0"/>
              </a:spcAft>
              <a:buClrTx/>
              <a:buSzTx/>
              <a:buFont typeface="Wingdings 3" pitchFamily="18" charset="2"/>
              <a:buChar char=""/>
              <a:tabLst>
                <a:tab pos="5543550" algn="l"/>
              </a:tabLst>
            </a:pPr>
            <a:r>
              <a:rPr kumimoji="0" lang="en-GB" sz="1400" b="0" i="0" u="none" strike="noStrike" cap="none" normalizeH="0" baseline="0" dirty="0" smtClean="0">
                <a:ln>
                  <a:noFill/>
                </a:ln>
                <a:solidFill>
                  <a:schemeClr val="tx1"/>
                </a:solidFill>
                <a:effectLst/>
                <a:latin typeface="Calibri" pitchFamily="34" charset="0"/>
                <a:ea typeface="Calibri" pitchFamily="34" charset="0"/>
                <a:cs typeface="Calibri" pitchFamily="34" charset="0"/>
              </a:rPr>
              <a:t>The following review meeting needs to be scheduled with your ICT teacher before the deadline date. In this meeting you will discuss how you think your development needs are progressing and showing evidence of how you are reaching your target ability. Please feel free to bring along evidence to demonstrate your progress as this is needed in order to attain the higher levels.</a:t>
            </a:r>
            <a:endParaRPr kumimoji="0" lang="en-GB" sz="1400" b="0" i="0" u="none" strike="noStrike" cap="none" normalizeH="0" baseline="0" dirty="0" smtClean="0">
              <a:ln>
                <a:noFill/>
              </a:ln>
              <a:solidFill>
                <a:schemeClr val="tx1"/>
              </a:solidFill>
              <a:effectLst/>
              <a:latin typeface="Calibri" pitchFamily="34" charset="0"/>
              <a:cs typeface="Calibri" pitchFamily="34" charset="0"/>
            </a:endParaRPr>
          </a:p>
          <a:p>
            <a:pPr marL="171450" marR="0" lvl="0" indent="-171450" algn="l" defTabSz="914400" rtl="0" eaLnBrk="0" fontAlgn="base" latinLnBrk="0" hangingPunct="0">
              <a:lnSpc>
                <a:spcPct val="100000"/>
              </a:lnSpc>
              <a:spcBef>
                <a:spcPct val="0"/>
              </a:spcBef>
              <a:spcAft>
                <a:spcPct val="0"/>
              </a:spcAft>
              <a:buClrTx/>
              <a:buSzTx/>
              <a:buFont typeface="Wingdings 3" pitchFamily="18" charset="2"/>
              <a:buChar char=""/>
              <a:tabLst>
                <a:tab pos="5543550" algn="l"/>
              </a:tabLst>
            </a:pPr>
            <a:r>
              <a:rPr kumimoji="0" lang="en-GB" sz="1400" b="0" i="0" u="none" strike="noStrike" cap="none" normalizeH="0" baseline="0" dirty="0" smtClean="0">
                <a:ln>
                  <a:noFill/>
                </a:ln>
                <a:solidFill>
                  <a:schemeClr val="tx1"/>
                </a:solidFill>
                <a:effectLst/>
                <a:latin typeface="Calibri" pitchFamily="34" charset="0"/>
                <a:ea typeface="Calibri" pitchFamily="34" charset="0"/>
                <a:cs typeface="Calibri" pitchFamily="34" charset="0"/>
              </a:rPr>
              <a:t>The following review meeting needs to be scheduled with your ICT teacher before the deadline date. In this meeting you will discuss how you think your development needs are progressing and showing evidence of how you are reaching your target ability. Please feel free to bring along evidence to demonstrate your progress as this is needed in order to attain the higher levels.</a:t>
            </a:r>
            <a:endParaRPr kumimoji="0" lang="en-GB" sz="1400" b="0" i="0" u="none" strike="noStrike" cap="none" normalizeH="0" baseline="0" dirty="0" smtClean="0">
              <a:ln>
                <a:noFill/>
              </a:ln>
              <a:solidFill>
                <a:schemeClr val="tx1"/>
              </a:solidFill>
              <a:effectLst/>
              <a:latin typeface="Calibri" pitchFamily="34" charset="0"/>
              <a:cs typeface="Calibri" pitchFamily="34" charset="0"/>
            </a:endParaRPr>
          </a:p>
          <a:p>
            <a:pPr marL="171450" marR="0" lvl="0" indent="-171450" algn="l" defTabSz="914400" rtl="0" eaLnBrk="0" fontAlgn="base" latinLnBrk="0" hangingPunct="0">
              <a:lnSpc>
                <a:spcPct val="100000"/>
              </a:lnSpc>
              <a:spcBef>
                <a:spcPct val="0"/>
              </a:spcBef>
              <a:spcAft>
                <a:spcPct val="0"/>
              </a:spcAft>
              <a:buClrTx/>
              <a:buSzTx/>
              <a:buFont typeface="Wingdings 3" pitchFamily="18" charset="2"/>
              <a:buChar char=""/>
              <a:tabLst>
                <a:tab pos="5543550" algn="l"/>
              </a:tabLst>
            </a:pPr>
            <a:r>
              <a:rPr kumimoji="0" lang="en-GB" sz="1400" b="0" i="0" u="none" strike="noStrike" cap="none" normalizeH="0" baseline="0" dirty="0" smtClean="0">
                <a:ln>
                  <a:noFill/>
                </a:ln>
                <a:solidFill>
                  <a:schemeClr val="tx1"/>
                </a:solidFill>
                <a:effectLst/>
                <a:latin typeface="Calibri" pitchFamily="34" charset="0"/>
                <a:ea typeface="Calibri" pitchFamily="34" charset="0"/>
                <a:cs typeface="Calibri" pitchFamily="34" charset="0"/>
              </a:rPr>
              <a:t>The following review meeting needs to be scheduled with your ICT teacher before the deadline date. In this meeting you will discuss how you think your development needs are progressing and showing evidence of how you are reaching your target ability. Please feel free to bring along evidence to demonstrate your progress as this is needed in order to attain the higher levels.</a:t>
            </a:r>
          </a:p>
          <a:p>
            <a:r>
              <a:rPr lang="en-GB" sz="1400" b="1" dirty="0" smtClean="0">
                <a:latin typeface="Calibri" pitchFamily="34" charset="0"/>
                <a:ea typeface="Calibri" pitchFamily="34" charset="0"/>
                <a:cs typeface="Calibri" pitchFamily="34" charset="0"/>
              </a:rPr>
              <a:t>P7.1 – Task 02 - </a:t>
            </a:r>
            <a:r>
              <a:rPr lang="en-GB" sz="1400" dirty="0" smtClean="0">
                <a:latin typeface="Calibri" pitchFamily="34" charset="0"/>
                <a:cs typeface="Calibri" pitchFamily="34" charset="0"/>
              </a:rPr>
              <a:t>Produce a first stage </a:t>
            </a:r>
            <a:r>
              <a:rPr lang="en-GB" sz="1400" dirty="0">
                <a:latin typeface="Calibri" pitchFamily="34" charset="0"/>
                <a:cs typeface="Calibri" pitchFamily="34" charset="0"/>
              </a:rPr>
              <a:t>personal development </a:t>
            </a:r>
            <a:r>
              <a:rPr lang="en-GB" sz="1400" dirty="0" smtClean="0">
                <a:latin typeface="Calibri" pitchFamily="34" charset="0"/>
                <a:cs typeface="Calibri" pitchFamily="34" charset="0"/>
              </a:rPr>
              <a:t>plan.</a:t>
            </a:r>
            <a:endParaRPr kumimoji="0" lang="en-GB" sz="1400" b="0" i="0" u="none" strike="noStrike" cap="none" normalizeH="0" baseline="0" dirty="0" smtClean="0">
              <a:ln>
                <a:noFill/>
              </a:ln>
              <a:solidFill>
                <a:schemeClr val="tx1"/>
              </a:solidFill>
              <a:effectLst/>
              <a:latin typeface="Calibri" pitchFamily="34" charset="0"/>
              <a:ea typeface="Calibri" pitchFamily="34" charset="0"/>
              <a:cs typeface="Calibri" pitchFamily="34" charset="0"/>
            </a:endParaRPr>
          </a:p>
          <a:p>
            <a:pPr marL="171450" marR="0" lvl="0" indent="-171450" algn="l" defTabSz="914400" rtl="0" eaLnBrk="0" fontAlgn="base" latinLnBrk="0" hangingPunct="0">
              <a:lnSpc>
                <a:spcPct val="100000"/>
              </a:lnSpc>
              <a:spcBef>
                <a:spcPct val="0"/>
              </a:spcBef>
              <a:spcAft>
                <a:spcPct val="0"/>
              </a:spcAft>
              <a:buClrTx/>
              <a:buSzTx/>
              <a:buFont typeface="Wingdings 3" pitchFamily="18" charset="2"/>
              <a:buChar char=""/>
              <a:tabLst>
                <a:tab pos="5543550" algn="l"/>
              </a:tabLst>
            </a:pPr>
            <a:endParaRPr kumimoji="0" lang="en-GB" sz="1400" b="0" i="0" u="none" strike="noStrike" cap="none" normalizeH="0" baseline="0" dirty="0" smtClean="0">
              <a:ln>
                <a:noFill/>
              </a:ln>
              <a:solidFill>
                <a:schemeClr val="tx1"/>
              </a:solidFill>
              <a:effectLst/>
              <a:latin typeface="Calibri" pitchFamily="34" charset="0"/>
              <a:cs typeface="Calibri" pitchFamily="34" charset="0"/>
            </a:endParaRPr>
          </a:p>
        </p:txBody>
      </p:sp>
      <p:sp>
        <p:nvSpPr>
          <p:cNvPr id="10" name="Title 1"/>
          <p:cNvSpPr>
            <a:spLocks noGrp="1"/>
          </p:cNvSpPr>
          <p:nvPr>
            <p:ph type="title"/>
          </p:nvPr>
        </p:nvSpPr>
        <p:spPr>
          <a:xfrm>
            <a:off x="123328" y="188640"/>
            <a:ext cx="8841160" cy="432048"/>
          </a:xfrm>
        </p:spPr>
        <p:txBody>
          <a:bodyPr>
            <a:noAutofit/>
          </a:bodyPr>
          <a:lstStyle/>
          <a:p>
            <a:r>
              <a:rPr lang="en-GB" sz="2600" dirty="0" smtClean="0"/>
              <a:t>P7.1 – Personal Development Plan – Stage 1 – Review Point 1</a:t>
            </a:r>
            <a:endParaRPr lang="en-US" sz="2600" b="1" dirty="0"/>
          </a:p>
        </p:txBody>
      </p:sp>
      <p:graphicFrame>
        <p:nvGraphicFramePr>
          <p:cNvPr id="11" name="Table 10"/>
          <p:cNvGraphicFramePr>
            <a:graphicFrameLocks noGrp="1"/>
          </p:cNvGraphicFramePr>
          <p:nvPr>
            <p:extLst>
              <p:ext uri="{D42A27DB-BD31-4B8C-83A1-F6EECF244321}">
                <p14:modId xmlns:p14="http://schemas.microsoft.com/office/powerpoint/2010/main" val="2728520442"/>
              </p:ext>
            </p:extLst>
          </p:nvPr>
        </p:nvGraphicFramePr>
        <p:xfrm>
          <a:off x="189655" y="4941168"/>
          <a:ext cx="8774833" cy="1402080"/>
        </p:xfrm>
        <a:graphic>
          <a:graphicData uri="http://schemas.openxmlformats.org/drawingml/2006/table">
            <a:tbl>
              <a:tblPr firstRow="1" firstCol="1" bandRow="1">
                <a:tableStyleId>{5C22544A-7EE6-4342-B048-85BDC9FD1C3A}</a:tableStyleId>
              </a:tblPr>
              <a:tblGrid>
                <a:gridCol w="997969"/>
                <a:gridCol w="648072"/>
                <a:gridCol w="1152128"/>
                <a:gridCol w="1152128"/>
                <a:gridCol w="1584176"/>
                <a:gridCol w="1296144"/>
                <a:gridCol w="576064"/>
                <a:gridCol w="1368152"/>
              </a:tblGrid>
              <a:tr h="328674">
                <a:tc>
                  <a:txBody>
                    <a:bodyPr/>
                    <a:lstStyle/>
                    <a:p>
                      <a:pPr algn="ctr">
                        <a:lnSpc>
                          <a:spcPct val="115000"/>
                        </a:lnSpc>
                        <a:spcAft>
                          <a:spcPts val="0"/>
                        </a:spcAft>
                      </a:pPr>
                      <a:r>
                        <a:rPr lang="en-GB" sz="1000">
                          <a:effectLst/>
                        </a:rPr>
                        <a:t>Development Need</a:t>
                      </a:r>
                      <a:endParaRPr lang="en-GB" sz="1050">
                        <a:effectLst/>
                        <a:latin typeface="Calibri"/>
                        <a:ea typeface="Calibri"/>
                        <a:cs typeface="Times New Roman"/>
                      </a:endParaRPr>
                    </a:p>
                  </a:txBody>
                  <a:tcPr marL="64306" marR="64306" marT="0" marB="0"/>
                </a:tc>
                <a:tc>
                  <a:txBody>
                    <a:bodyPr/>
                    <a:lstStyle/>
                    <a:p>
                      <a:pPr algn="ctr">
                        <a:lnSpc>
                          <a:spcPct val="115000"/>
                        </a:lnSpc>
                        <a:spcAft>
                          <a:spcPts val="0"/>
                        </a:spcAft>
                      </a:pPr>
                      <a:r>
                        <a:rPr lang="en-GB" sz="1000">
                          <a:effectLst/>
                        </a:rPr>
                        <a:t>Priority</a:t>
                      </a:r>
                      <a:endParaRPr lang="en-GB" sz="1050">
                        <a:effectLst/>
                        <a:latin typeface="Calibri"/>
                        <a:ea typeface="Calibri"/>
                        <a:cs typeface="Times New Roman"/>
                      </a:endParaRPr>
                    </a:p>
                  </a:txBody>
                  <a:tcPr marL="64306" marR="64306" marT="0" marB="0"/>
                </a:tc>
                <a:tc>
                  <a:txBody>
                    <a:bodyPr/>
                    <a:lstStyle/>
                    <a:p>
                      <a:pPr algn="ctr">
                        <a:lnSpc>
                          <a:spcPct val="115000"/>
                        </a:lnSpc>
                        <a:spcAft>
                          <a:spcPts val="0"/>
                        </a:spcAft>
                      </a:pPr>
                      <a:r>
                        <a:rPr lang="en-GB" sz="1000">
                          <a:effectLst/>
                        </a:rPr>
                        <a:t>Current Ability</a:t>
                      </a:r>
                      <a:endParaRPr lang="en-GB" sz="1050">
                        <a:effectLst/>
                        <a:latin typeface="Calibri"/>
                        <a:ea typeface="Calibri"/>
                        <a:cs typeface="Times New Roman"/>
                      </a:endParaRPr>
                    </a:p>
                  </a:txBody>
                  <a:tcPr marL="64306" marR="64306" marT="0" marB="0"/>
                </a:tc>
                <a:tc>
                  <a:txBody>
                    <a:bodyPr/>
                    <a:lstStyle/>
                    <a:p>
                      <a:pPr algn="ctr">
                        <a:lnSpc>
                          <a:spcPct val="115000"/>
                        </a:lnSpc>
                        <a:spcAft>
                          <a:spcPts val="0"/>
                        </a:spcAft>
                      </a:pPr>
                      <a:r>
                        <a:rPr lang="en-GB" sz="1000">
                          <a:effectLst/>
                        </a:rPr>
                        <a:t>Target Ability</a:t>
                      </a:r>
                      <a:endParaRPr lang="en-GB" sz="1050">
                        <a:effectLst/>
                        <a:latin typeface="Calibri"/>
                        <a:ea typeface="Calibri"/>
                        <a:cs typeface="Times New Roman"/>
                      </a:endParaRPr>
                    </a:p>
                  </a:txBody>
                  <a:tcPr marL="64306" marR="64306" marT="0" marB="0"/>
                </a:tc>
                <a:tc>
                  <a:txBody>
                    <a:bodyPr/>
                    <a:lstStyle/>
                    <a:p>
                      <a:pPr algn="ctr">
                        <a:lnSpc>
                          <a:spcPct val="115000"/>
                        </a:lnSpc>
                        <a:spcAft>
                          <a:spcPts val="0"/>
                        </a:spcAft>
                      </a:pPr>
                      <a:r>
                        <a:rPr lang="en-GB" sz="1000">
                          <a:effectLst/>
                        </a:rPr>
                        <a:t>Development Opportunity</a:t>
                      </a:r>
                      <a:endParaRPr lang="en-GB" sz="1050">
                        <a:effectLst/>
                        <a:latin typeface="Calibri"/>
                        <a:ea typeface="Calibri"/>
                        <a:cs typeface="Times New Roman"/>
                      </a:endParaRPr>
                    </a:p>
                  </a:txBody>
                  <a:tcPr marL="64306" marR="64306" marT="0" marB="0"/>
                </a:tc>
                <a:tc>
                  <a:txBody>
                    <a:bodyPr/>
                    <a:lstStyle/>
                    <a:p>
                      <a:pPr algn="ctr">
                        <a:lnSpc>
                          <a:spcPct val="115000"/>
                        </a:lnSpc>
                        <a:spcAft>
                          <a:spcPts val="0"/>
                        </a:spcAft>
                      </a:pPr>
                      <a:r>
                        <a:rPr lang="en-GB" sz="1000" dirty="0">
                          <a:effectLst/>
                        </a:rPr>
                        <a:t>Criteria for judging success</a:t>
                      </a:r>
                      <a:endParaRPr lang="en-GB" sz="1050" dirty="0">
                        <a:effectLst/>
                        <a:latin typeface="Calibri"/>
                        <a:ea typeface="Calibri"/>
                        <a:cs typeface="Times New Roman"/>
                      </a:endParaRPr>
                    </a:p>
                  </a:txBody>
                  <a:tcPr marL="64306" marR="64306" marT="0" marB="0"/>
                </a:tc>
                <a:tc>
                  <a:txBody>
                    <a:bodyPr/>
                    <a:lstStyle/>
                    <a:p>
                      <a:pPr algn="ctr">
                        <a:lnSpc>
                          <a:spcPct val="115000"/>
                        </a:lnSpc>
                        <a:spcAft>
                          <a:spcPts val="0"/>
                        </a:spcAft>
                      </a:pPr>
                      <a:r>
                        <a:rPr lang="en-GB" sz="1000">
                          <a:effectLst/>
                        </a:rPr>
                        <a:t>Time Scale</a:t>
                      </a:r>
                      <a:endParaRPr lang="en-GB" sz="1050">
                        <a:effectLst/>
                        <a:latin typeface="Calibri"/>
                        <a:ea typeface="Calibri"/>
                        <a:cs typeface="Times New Roman"/>
                      </a:endParaRPr>
                    </a:p>
                  </a:txBody>
                  <a:tcPr marL="64306" marR="64306" marT="0" marB="0"/>
                </a:tc>
                <a:tc>
                  <a:txBody>
                    <a:bodyPr/>
                    <a:lstStyle/>
                    <a:p>
                      <a:pPr algn="ctr">
                        <a:lnSpc>
                          <a:spcPct val="115000"/>
                        </a:lnSpc>
                        <a:spcAft>
                          <a:spcPts val="0"/>
                        </a:spcAft>
                      </a:pPr>
                      <a:r>
                        <a:rPr lang="en-GB" sz="1000">
                          <a:effectLst/>
                        </a:rPr>
                        <a:t>Where can evidence be found</a:t>
                      </a:r>
                      <a:endParaRPr lang="en-GB" sz="1050">
                        <a:effectLst/>
                        <a:latin typeface="Calibri"/>
                        <a:ea typeface="Calibri"/>
                        <a:cs typeface="Times New Roman"/>
                      </a:endParaRPr>
                    </a:p>
                  </a:txBody>
                  <a:tcPr marL="64306" marR="64306" marT="0" marB="0"/>
                </a:tc>
              </a:tr>
              <a:tr h="164337">
                <a:tc>
                  <a:txBody>
                    <a:bodyPr/>
                    <a:lstStyle/>
                    <a:p>
                      <a:pPr>
                        <a:lnSpc>
                          <a:spcPct val="115000"/>
                        </a:lnSpc>
                        <a:spcAft>
                          <a:spcPts val="0"/>
                        </a:spcAft>
                      </a:pPr>
                      <a:r>
                        <a:rPr lang="en-GB" sz="1000">
                          <a:effectLst/>
                        </a:rPr>
                        <a:t>1.</a:t>
                      </a:r>
                      <a:endParaRPr lang="en-GB" sz="1050">
                        <a:effectLst/>
                        <a:latin typeface="Calibri"/>
                        <a:ea typeface="Calibri"/>
                        <a:cs typeface="Times New Roman"/>
                      </a:endParaRPr>
                    </a:p>
                  </a:txBody>
                  <a:tcPr marL="64306" marR="64306" marT="0" marB="0"/>
                </a:tc>
                <a:tc>
                  <a:txBody>
                    <a:bodyPr/>
                    <a:lstStyle/>
                    <a:p>
                      <a:pPr>
                        <a:lnSpc>
                          <a:spcPct val="115000"/>
                        </a:lnSpc>
                        <a:spcAft>
                          <a:spcPts val="0"/>
                        </a:spcAft>
                      </a:pPr>
                      <a:r>
                        <a:rPr lang="en-GB" sz="1000">
                          <a:effectLst/>
                        </a:rPr>
                        <a:t> </a:t>
                      </a:r>
                      <a:endParaRPr lang="en-GB" sz="1050">
                        <a:effectLst/>
                        <a:latin typeface="Calibri"/>
                        <a:ea typeface="Calibri"/>
                        <a:cs typeface="Times New Roman"/>
                      </a:endParaRPr>
                    </a:p>
                  </a:txBody>
                  <a:tcPr marL="64306" marR="64306" marT="0" marB="0"/>
                </a:tc>
                <a:tc>
                  <a:txBody>
                    <a:bodyPr/>
                    <a:lstStyle/>
                    <a:p>
                      <a:pPr>
                        <a:lnSpc>
                          <a:spcPct val="115000"/>
                        </a:lnSpc>
                        <a:spcAft>
                          <a:spcPts val="0"/>
                        </a:spcAft>
                      </a:pPr>
                      <a:r>
                        <a:rPr lang="en-GB" sz="1000">
                          <a:effectLst/>
                        </a:rPr>
                        <a:t> </a:t>
                      </a:r>
                      <a:endParaRPr lang="en-GB" sz="1050">
                        <a:effectLst/>
                        <a:latin typeface="Calibri"/>
                        <a:ea typeface="Calibri"/>
                        <a:cs typeface="Times New Roman"/>
                      </a:endParaRPr>
                    </a:p>
                  </a:txBody>
                  <a:tcPr marL="64306" marR="64306" marT="0" marB="0"/>
                </a:tc>
                <a:tc>
                  <a:txBody>
                    <a:bodyPr/>
                    <a:lstStyle/>
                    <a:p>
                      <a:pPr>
                        <a:lnSpc>
                          <a:spcPct val="115000"/>
                        </a:lnSpc>
                        <a:spcAft>
                          <a:spcPts val="0"/>
                        </a:spcAft>
                      </a:pPr>
                      <a:r>
                        <a:rPr lang="en-GB" sz="1000">
                          <a:effectLst/>
                        </a:rPr>
                        <a:t> </a:t>
                      </a:r>
                      <a:endParaRPr lang="en-GB" sz="1050">
                        <a:effectLst/>
                        <a:latin typeface="Calibri"/>
                        <a:ea typeface="Calibri"/>
                        <a:cs typeface="Times New Roman"/>
                      </a:endParaRPr>
                    </a:p>
                  </a:txBody>
                  <a:tcPr marL="64306" marR="64306" marT="0" marB="0"/>
                </a:tc>
                <a:tc>
                  <a:txBody>
                    <a:bodyPr/>
                    <a:lstStyle/>
                    <a:p>
                      <a:pPr>
                        <a:lnSpc>
                          <a:spcPct val="115000"/>
                        </a:lnSpc>
                        <a:spcAft>
                          <a:spcPts val="0"/>
                        </a:spcAft>
                      </a:pPr>
                      <a:r>
                        <a:rPr lang="en-GB" sz="1000" dirty="0">
                          <a:effectLst/>
                        </a:rPr>
                        <a:t> </a:t>
                      </a:r>
                      <a:endParaRPr lang="en-GB" sz="1050" dirty="0">
                        <a:effectLst/>
                        <a:latin typeface="Calibri"/>
                        <a:ea typeface="Calibri"/>
                        <a:cs typeface="Times New Roman"/>
                      </a:endParaRPr>
                    </a:p>
                  </a:txBody>
                  <a:tcPr marL="64306" marR="64306" marT="0" marB="0"/>
                </a:tc>
                <a:tc>
                  <a:txBody>
                    <a:bodyPr/>
                    <a:lstStyle/>
                    <a:p>
                      <a:pPr>
                        <a:lnSpc>
                          <a:spcPct val="115000"/>
                        </a:lnSpc>
                        <a:spcAft>
                          <a:spcPts val="0"/>
                        </a:spcAft>
                      </a:pPr>
                      <a:r>
                        <a:rPr lang="en-GB" sz="1000">
                          <a:effectLst/>
                        </a:rPr>
                        <a:t> </a:t>
                      </a:r>
                      <a:endParaRPr lang="en-GB" sz="1050">
                        <a:effectLst/>
                        <a:latin typeface="Calibri"/>
                        <a:ea typeface="Calibri"/>
                        <a:cs typeface="Times New Roman"/>
                      </a:endParaRPr>
                    </a:p>
                  </a:txBody>
                  <a:tcPr marL="64306" marR="64306" marT="0" marB="0"/>
                </a:tc>
                <a:tc>
                  <a:txBody>
                    <a:bodyPr/>
                    <a:lstStyle/>
                    <a:p>
                      <a:pPr>
                        <a:lnSpc>
                          <a:spcPct val="115000"/>
                        </a:lnSpc>
                        <a:spcAft>
                          <a:spcPts val="0"/>
                        </a:spcAft>
                      </a:pPr>
                      <a:r>
                        <a:rPr lang="en-GB" sz="1000">
                          <a:effectLst/>
                        </a:rPr>
                        <a:t> </a:t>
                      </a:r>
                      <a:endParaRPr lang="en-GB" sz="1050">
                        <a:effectLst/>
                        <a:latin typeface="Calibri"/>
                        <a:ea typeface="Calibri"/>
                        <a:cs typeface="Times New Roman"/>
                      </a:endParaRPr>
                    </a:p>
                  </a:txBody>
                  <a:tcPr marL="64306" marR="64306" marT="0" marB="0"/>
                </a:tc>
                <a:tc>
                  <a:txBody>
                    <a:bodyPr/>
                    <a:lstStyle/>
                    <a:p>
                      <a:pPr>
                        <a:lnSpc>
                          <a:spcPct val="115000"/>
                        </a:lnSpc>
                        <a:spcAft>
                          <a:spcPts val="0"/>
                        </a:spcAft>
                      </a:pPr>
                      <a:r>
                        <a:rPr lang="en-GB" sz="1000">
                          <a:effectLst/>
                        </a:rPr>
                        <a:t> </a:t>
                      </a:r>
                      <a:endParaRPr lang="en-GB" sz="1050">
                        <a:effectLst/>
                        <a:latin typeface="Calibri"/>
                        <a:ea typeface="Calibri"/>
                        <a:cs typeface="Times New Roman"/>
                      </a:endParaRPr>
                    </a:p>
                  </a:txBody>
                  <a:tcPr marL="64306" marR="64306" marT="0" marB="0"/>
                </a:tc>
              </a:tr>
              <a:tr h="164337">
                <a:tc>
                  <a:txBody>
                    <a:bodyPr/>
                    <a:lstStyle/>
                    <a:p>
                      <a:pPr>
                        <a:lnSpc>
                          <a:spcPct val="115000"/>
                        </a:lnSpc>
                        <a:spcAft>
                          <a:spcPts val="0"/>
                        </a:spcAft>
                      </a:pPr>
                      <a:r>
                        <a:rPr lang="en-GB" sz="1000">
                          <a:effectLst/>
                        </a:rPr>
                        <a:t>2.</a:t>
                      </a:r>
                      <a:endParaRPr lang="en-GB" sz="1050">
                        <a:effectLst/>
                        <a:latin typeface="Calibri"/>
                        <a:ea typeface="Calibri"/>
                        <a:cs typeface="Times New Roman"/>
                      </a:endParaRPr>
                    </a:p>
                  </a:txBody>
                  <a:tcPr marL="64306" marR="64306" marT="0" marB="0"/>
                </a:tc>
                <a:tc>
                  <a:txBody>
                    <a:bodyPr/>
                    <a:lstStyle/>
                    <a:p>
                      <a:pPr>
                        <a:lnSpc>
                          <a:spcPct val="115000"/>
                        </a:lnSpc>
                        <a:spcAft>
                          <a:spcPts val="0"/>
                        </a:spcAft>
                      </a:pPr>
                      <a:r>
                        <a:rPr lang="en-GB" sz="1000">
                          <a:effectLst/>
                        </a:rPr>
                        <a:t> </a:t>
                      </a:r>
                      <a:endParaRPr lang="en-GB" sz="1050">
                        <a:effectLst/>
                        <a:latin typeface="Calibri"/>
                        <a:ea typeface="Calibri"/>
                        <a:cs typeface="Times New Roman"/>
                      </a:endParaRPr>
                    </a:p>
                  </a:txBody>
                  <a:tcPr marL="64306" marR="64306" marT="0" marB="0"/>
                </a:tc>
                <a:tc>
                  <a:txBody>
                    <a:bodyPr/>
                    <a:lstStyle/>
                    <a:p>
                      <a:pPr>
                        <a:lnSpc>
                          <a:spcPct val="115000"/>
                        </a:lnSpc>
                        <a:spcAft>
                          <a:spcPts val="0"/>
                        </a:spcAft>
                      </a:pPr>
                      <a:r>
                        <a:rPr lang="en-GB" sz="1000">
                          <a:effectLst/>
                        </a:rPr>
                        <a:t> </a:t>
                      </a:r>
                      <a:endParaRPr lang="en-GB" sz="1050">
                        <a:effectLst/>
                        <a:latin typeface="Calibri"/>
                        <a:ea typeface="Calibri"/>
                        <a:cs typeface="Times New Roman"/>
                      </a:endParaRPr>
                    </a:p>
                  </a:txBody>
                  <a:tcPr marL="64306" marR="64306" marT="0" marB="0"/>
                </a:tc>
                <a:tc>
                  <a:txBody>
                    <a:bodyPr/>
                    <a:lstStyle/>
                    <a:p>
                      <a:pPr>
                        <a:lnSpc>
                          <a:spcPct val="115000"/>
                        </a:lnSpc>
                        <a:spcAft>
                          <a:spcPts val="0"/>
                        </a:spcAft>
                      </a:pPr>
                      <a:r>
                        <a:rPr lang="en-GB" sz="1000">
                          <a:effectLst/>
                        </a:rPr>
                        <a:t> </a:t>
                      </a:r>
                      <a:endParaRPr lang="en-GB" sz="1050">
                        <a:effectLst/>
                        <a:latin typeface="Calibri"/>
                        <a:ea typeface="Calibri"/>
                        <a:cs typeface="Times New Roman"/>
                      </a:endParaRPr>
                    </a:p>
                  </a:txBody>
                  <a:tcPr marL="64306" marR="64306" marT="0" marB="0"/>
                </a:tc>
                <a:tc>
                  <a:txBody>
                    <a:bodyPr/>
                    <a:lstStyle/>
                    <a:p>
                      <a:pPr>
                        <a:lnSpc>
                          <a:spcPct val="115000"/>
                        </a:lnSpc>
                        <a:spcAft>
                          <a:spcPts val="0"/>
                        </a:spcAft>
                      </a:pPr>
                      <a:r>
                        <a:rPr lang="en-GB" sz="1000">
                          <a:effectLst/>
                        </a:rPr>
                        <a:t> </a:t>
                      </a:r>
                      <a:endParaRPr lang="en-GB" sz="1050">
                        <a:effectLst/>
                        <a:latin typeface="Calibri"/>
                        <a:ea typeface="Calibri"/>
                        <a:cs typeface="Times New Roman"/>
                      </a:endParaRPr>
                    </a:p>
                  </a:txBody>
                  <a:tcPr marL="64306" marR="64306" marT="0" marB="0"/>
                </a:tc>
                <a:tc>
                  <a:txBody>
                    <a:bodyPr/>
                    <a:lstStyle/>
                    <a:p>
                      <a:pPr>
                        <a:lnSpc>
                          <a:spcPct val="115000"/>
                        </a:lnSpc>
                        <a:spcAft>
                          <a:spcPts val="0"/>
                        </a:spcAft>
                      </a:pPr>
                      <a:r>
                        <a:rPr lang="en-GB" sz="1000">
                          <a:effectLst/>
                        </a:rPr>
                        <a:t> </a:t>
                      </a:r>
                      <a:endParaRPr lang="en-GB" sz="1050">
                        <a:effectLst/>
                        <a:latin typeface="Calibri"/>
                        <a:ea typeface="Calibri"/>
                        <a:cs typeface="Times New Roman"/>
                      </a:endParaRPr>
                    </a:p>
                  </a:txBody>
                  <a:tcPr marL="64306" marR="64306" marT="0" marB="0"/>
                </a:tc>
                <a:tc>
                  <a:txBody>
                    <a:bodyPr/>
                    <a:lstStyle/>
                    <a:p>
                      <a:pPr>
                        <a:lnSpc>
                          <a:spcPct val="115000"/>
                        </a:lnSpc>
                        <a:spcAft>
                          <a:spcPts val="0"/>
                        </a:spcAft>
                      </a:pPr>
                      <a:r>
                        <a:rPr lang="en-GB" sz="1000">
                          <a:effectLst/>
                        </a:rPr>
                        <a:t> </a:t>
                      </a:r>
                      <a:endParaRPr lang="en-GB" sz="1050">
                        <a:effectLst/>
                        <a:latin typeface="Calibri"/>
                        <a:ea typeface="Calibri"/>
                        <a:cs typeface="Times New Roman"/>
                      </a:endParaRPr>
                    </a:p>
                  </a:txBody>
                  <a:tcPr marL="64306" marR="64306" marT="0" marB="0"/>
                </a:tc>
                <a:tc>
                  <a:txBody>
                    <a:bodyPr/>
                    <a:lstStyle/>
                    <a:p>
                      <a:pPr>
                        <a:lnSpc>
                          <a:spcPct val="115000"/>
                        </a:lnSpc>
                        <a:spcAft>
                          <a:spcPts val="0"/>
                        </a:spcAft>
                      </a:pPr>
                      <a:r>
                        <a:rPr lang="en-GB" sz="1000">
                          <a:effectLst/>
                        </a:rPr>
                        <a:t> </a:t>
                      </a:r>
                      <a:endParaRPr lang="en-GB" sz="1050">
                        <a:effectLst/>
                        <a:latin typeface="Calibri"/>
                        <a:ea typeface="Calibri"/>
                        <a:cs typeface="Times New Roman"/>
                      </a:endParaRPr>
                    </a:p>
                  </a:txBody>
                  <a:tcPr marL="64306" marR="64306" marT="0" marB="0"/>
                </a:tc>
              </a:tr>
              <a:tr h="164337">
                <a:tc>
                  <a:txBody>
                    <a:bodyPr/>
                    <a:lstStyle/>
                    <a:p>
                      <a:pPr>
                        <a:lnSpc>
                          <a:spcPct val="115000"/>
                        </a:lnSpc>
                        <a:spcAft>
                          <a:spcPts val="0"/>
                        </a:spcAft>
                      </a:pPr>
                      <a:r>
                        <a:rPr lang="en-GB" sz="1000">
                          <a:effectLst/>
                        </a:rPr>
                        <a:t>3.</a:t>
                      </a:r>
                      <a:endParaRPr lang="en-GB" sz="1050">
                        <a:effectLst/>
                        <a:latin typeface="Calibri"/>
                        <a:ea typeface="Calibri"/>
                        <a:cs typeface="Times New Roman"/>
                      </a:endParaRPr>
                    </a:p>
                  </a:txBody>
                  <a:tcPr marL="64306" marR="64306" marT="0" marB="0"/>
                </a:tc>
                <a:tc>
                  <a:txBody>
                    <a:bodyPr/>
                    <a:lstStyle/>
                    <a:p>
                      <a:pPr>
                        <a:lnSpc>
                          <a:spcPct val="115000"/>
                        </a:lnSpc>
                        <a:spcAft>
                          <a:spcPts val="0"/>
                        </a:spcAft>
                      </a:pPr>
                      <a:r>
                        <a:rPr lang="en-GB" sz="1000">
                          <a:effectLst/>
                        </a:rPr>
                        <a:t> </a:t>
                      </a:r>
                      <a:endParaRPr lang="en-GB" sz="1050">
                        <a:effectLst/>
                        <a:latin typeface="Calibri"/>
                        <a:ea typeface="Calibri"/>
                        <a:cs typeface="Times New Roman"/>
                      </a:endParaRPr>
                    </a:p>
                  </a:txBody>
                  <a:tcPr marL="64306" marR="64306" marT="0" marB="0"/>
                </a:tc>
                <a:tc>
                  <a:txBody>
                    <a:bodyPr/>
                    <a:lstStyle/>
                    <a:p>
                      <a:pPr>
                        <a:lnSpc>
                          <a:spcPct val="115000"/>
                        </a:lnSpc>
                        <a:spcAft>
                          <a:spcPts val="0"/>
                        </a:spcAft>
                      </a:pPr>
                      <a:r>
                        <a:rPr lang="en-GB" sz="1000">
                          <a:effectLst/>
                        </a:rPr>
                        <a:t> </a:t>
                      </a:r>
                      <a:endParaRPr lang="en-GB" sz="1050">
                        <a:effectLst/>
                        <a:latin typeface="Calibri"/>
                        <a:ea typeface="Calibri"/>
                        <a:cs typeface="Times New Roman"/>
                      </a:endParaRPr>
                    </a:p>
                  </a:txBody>
                  <a:tcPr marL="64306" marR="64306" marT="0" marB="0"/>
                </a:tc>
                <a:tc>
                  <a:txBody>
                    <a:bodyPr/>
                    <a:lstStyle/>
                    <a:p>
                      <a:pPr>
                        <a:lnSpc>
                          <a:spcPct val="115000"/>
                        </a:lnSpc>
                        <a:spcAft>
                          <a:spcPts val="0"/>
                        </a:spcAft>
                      </a:pPr>
                      <a:r>
                        <a:rPr lang="en-GB" sz="1000">
                          <a:effectLst/>
                        </a:rPr>
                        <a:t> </a:t>
                      </a:r>
                      <a:endParaRPr lang="en-GB" sz="1050">
                        <a:effectLst/>
                        <a:latin typeface="Calibri"/>
                        <a:ea typeface="Calibri"/>
                        <a:cs typeface="Times New Roman"/>
                      </a:endParaRPr>
                    </a:p>
                  </a:txBody>
                  <a:tcPr marL="64306" marR="64306" marT="0" marB="0"/>
                </a:tc>
                <a:tc>
                  <a:txBody>
                    <a:bodyPr/>
                    <a:lstStyle/>
                    <a:p>
                      <a:pPr>
                        <a:lnSpc>
                          <a:spcPct val="115000"/>
                        </a:lnSpc>
                        <a:spcAft>
                          <a:spcPts val="0"/>
                        </a:spcAft>
                      </a:pPr>
                      <a:r>
                        <a:rPr lang="en-GB" sz="1000">
                          <a:effectLst/>
                        </a:rPr>
                        <a:t> </a:t>
                      </a:r>
                      <a:endParaRPr lang="en-GB" sz="1050">
                        <a:effectLst/>
                        <a:latin typeface="Calibri"/>
                        <a:ea typeface="Calibri"/>
                        <a:cs typeface="Times New Roman"/>
                      </a:endParaRPr>
                    </a:p>
                  </a:txBody>
                  <a:tcPr marL="64306" marR="64306" marT="0" marB="0"/>
                </a:tc>
                <a:tc>
                  <a:txBody>
                    <a:bodyPr/>
                    <a:lstStyle/>
                    <a:p>
                      <a:pPr>
                        <a:lnSpc>
                          <a:spcPct val="115000"/>
                        </a:lnSpc>
                        <a:spcAft>
                          <a:spcPts val="0"/>
                        </a:spcAft>
                      </a:pPr>
                      <a:r>
                        <a:rPr lang="en-GB" sz="1000">
                          <a:effectLst/>
                        </a:rPr>
                        <a:t> </a:t>
                      </a:r>
                      <a:endParaRPr lang="en-GB" sz="1050">
                        <a:effectLst/>
                        <a:latin typeface="Calibri"/>
                        <a:ea typeface="Calibri"/>
                        <a:cs typeface="Times New Roman"/>
                      </a:endParaRPr>
                    </a:p>
                  </a:txBody>
                  <a:tcPr marL="64306" marR="64306" marT="0" marB="0"/>
                </a:tc>
                <a:tc>
                  <a:txBody>
                    <a:bodyPr/>
                    <a:lstStyle/>
                    <a:p>
                      <a:pPr>
                        <a:lnSpc>
                          <a:spcPct val="115000"/>
                        </a:lnSpc>
                        <a:spcAft>
                          <a:spcPts val="0"/>
                        </a:spcAft>
                      </a:pPr>
                      <a:r>
                        <a:rPr lang="en-GB" sz="1000">
                          <a:effectLst/>
                        </a:rPr>
                        <a:t> </a:t>
                      </a:r>
                      <a:endParaRPr lang="en-GB" sz="1050">
                        <a:effectLst/>
                        <a:latin typeface="Calibri"/>
                        <a:ea typeface="Calibri"/>
                        <a:cs typeface="Times New Roman"/>
                      </a:endParaRPr>
                    </a:p>
                  </a:txBody>
                  <a:tcPr marL="64306" marR="64306" marT="0" marB="0"/>
                </a:tc>
                <a:tc>
                  <a:txBody>
                    <a:bodyPr/>
                    <a:lstStyle/>
                    <a:p>
                      <a:pPr>
                        <a:lnSpc>
                          <a:spcPct val="115000"/>
                        </a:lnSpc>
                        <a:spcAft>
                          <a:spcPts val="0"/>
                        </a:spcAft>
                      </a:pPr>
                      <a:r>
                        <a:rPr lang="en-GB" sz="1000">
                          <a:effectLst/>
                        </a:rPr>
                        <a:t> </a:t>
                      </a:r>
                      <a:endParaRPr lang="en-GB" sz="1050">
                        <a:effectLst/>
                        <a:latin typeface="Calibri"/>
                        <a:ea typeface="Calibri"/>
                        <a:cs typeface="Times New Roman"/>
                      </a:endParaRPr>
                    </a:p>
                  </a:txBody>
                  <a:tcPr marL="64306" marR="64306" marT="0" marB="0"/>
                </a:tc>
              </a:tr>
              <a:tr h="164337">
                <a:tc>
                  <a:txBody>
                    <a:bodyPr/>
                    <a:lstStyle/>
                    <a:p>
                      <a:pPr>
                        <a:lnSpc>
                          <a:spcPct val="115000"/>
                        </a:lnSpc>
                        <a:spcAft>
                          <a:spcPts val="0"/>
                        </a:spcAft>
                      </a:pPr>
                      <a:r>
                        <a:rPr lang="en-GB" sz="1000">
                          <a:effectLst/>
                        </a:rPr>
                        <a:t>4.</a:t>
                      </a:r>
                      <a:endParaRPr lang="en-GB" sz="1050">
                        <a:effectLst/>
                        <a:latin typeface="Calibri"/>
                        <a:ea typeface="Calibri"/>
                        <a:cs typeface="Times New Roman"/>
                      </a:endParaRPr>
                    </a:p>
                  </a:txBody>
                  <a:tcPr marL="64306" marR="64306" marT="0" marB="0"/>
                </a:tc>
                <a:tc>
                  <a:txBody>
                    <a:bodyPr/>
                    <a:lstStyle/>
                    <a:p>
                      <a:pPr>
                        <a:lnSpc>
                          <a:spcPct val="115000"/>
                        </a:lnSpc>
                        <a:spcAft>
                          <a:spcPts val="0"/>
                        </a:spcAft>
                      </a:pPr>
                      <a:r>
                        <a:rPr lang="en-GB" sz="1000">
                          <a:effectLst/>
                        </a:rPr>
                        <a:t> </a:t>
                      </a:r>
                      <a:endParaRPr lang="en-GB" sz="1050">
                        <a:effectLst/>
                        <a:latin typeface="Calibri"/>
                        <a:ea typeface="Calibri"/>
                        <a:cs typeface="Times New Roman"/>
                      </a:endParaRPr>
                    </a:p>
                  </a:txBody>
                  <a:tcPr marL="64306" marR="64306" marT="0" marB="0"/>
                </a:tc>
                <a:tc>
                  <a:txBody>
                    <a:bodyPr/>
                    <a:lstStyle/>
                    <a:p>
                      <a:pPr>
                        <a:lnSpc>
                          <a:spcPct val="115000"/>
                        </a:lnSpc>
                        <a:spcAft>
                          <a:spcPts val="0"/>
                        </a:spcAft>
                      </a:pPr>
                      <a:r>
                        <a:rPr lang="en-GB" sz="1000">
                          <a:effectLst/>
                        </a:rPr>
                        <a:t> </a:t>
                      </a:r>
                      <a:endParaRPr lang="en-GB" sz="1050">
                        <a:effectLst/>
                        <a:latin typeface="Calibri"/>
                        <a:ea typeface="Calibri"/>
                        <a:cs typeface="Times New Roman"/>
                      </a:endParaRPr>
                    </a:p>
                  </a:txBody>
                  <a:tcPr marL="64306" marR="64306" marT="0" marB="0"/>
                </a:tc>
                <a:tc>
                  <a:txBody>
                    <a:bodyPr/>
                    <a:lstStyle/>
                    <a:p>
                      <a:pPr>
                        <a:lnSpc>
                          <a:spcPct val="115000"/>
                        </a:lnSpc>
                        <a:spcAft>
                          <a:spcPts val="0"/>
                        </a:spcAft>
                      </a:pPr>
                      <a:r>
                        <a:rPr lang="en-GB" sz="1000">
                          <a:effectLst/>
                        </a:rPr>
                        <a:t> </a:t>
                      </a:r>
                      <a:endParaRPr lang="en-GB" sz="1050">
                        <a:effectLst/>
                        <a:latin typeface="Calibri"/>
                        <a:ea typeface="Calibri"/>
                        <a:cs typeface="Times New Roman"/>
                      </a:endParaRPr>
                    </a:p>
                  </a:txBody>
                  <a:tcPr marL="64306" marR="64306" marT="0" marB="0"/>
                </a:tc>
                <a:tc>
                  <a:txBody>
                    <a:bodyPr/>
                    <a:lstStyle/>
                    <a:p>
                      <a:pPr>
                        <a:lnSpc>
                          <a:spcPct val="115000"/>
                        </a:lnSpc>
                        <a:spcAft>
                          <a:spcPts val="0"/>
                        </a:spcAft>
                      </a:pPr>
                      <a:r>
                        <a:rPr lang="en-GB" sz="1000">
                          <a:effectLst/>
                        </a:rPr>
                        <a:t> </a:t>
                      </a:r>
                      <a:endParaRPr lang="en-GB" sz="1050">
                        <a:effectLst/>
                        <a:latin typeface="Calibri"/>
                        <a:ea typeface="Calibri"/>
                        <a:cs typeface="Times New Roman"/>
                      </a:endParaRPr>
                    </a:p>
                  </a:txBody>
                  <a:tcPr marL="64306" marR="64306" marT="0" marB="0"/>
                </a:tc>
                <a:tc>
                  <a:txBody>
                    <a:bodyPr/>
                    <a:lstStyle/>
                    <a:p>
                      <a:pPr>
                        <a:lnSpc>
                          <a:spcPct val="115000"/>
                        </a:lnSpc>
                        <a:spcAft>
                          <a:spcPts val="0"/>
                        </a:spcAft>
                      </a:pPr>
                      <a:r>
                        <a:rPr lang="en-GB" sz="1000">
                          <a:effectLst/>
                        </a:rPr>
                        <a:t> </a:t>
                      </a:r>
                      <a:endParaRPr lang="en-GB" sz="1050">
                        <a:effectLst/>
                        <a:latin typeface="Calibri"/>
                        <a:ea typeface="Calibri"/>
                        <a:cs typeface="Times New Roman"/>
                      </a:endParaRPr>
                    </a:p>
                  </a:txBody>
                  <a:tcPr marL="64306" marR="64306" marT="0" marB="0"/>
                </a:tc>
                <a:tc>
                  <a:txBody>
                    <a:bodyPr/>
                    <a:lstStyle/>
                    <a:p>
                      <a:pPr>
                        <a:lnSpc>
                          <a:spcPct val="115000"/>
                        </a:lnSpc>
                        <a:spcAft>
                          <a:spcPts val="0"/>
                        </a:spcAft>
                      </a:pPr>
                      <a:r>
                        <a:rPr lang="en-GB" sz="1000">
                          <a:effectLst/>
                        </a:rPr>
                        <a:t> </a:t>
                      </a:r>
                      <a:endParaRPr lang="en-GB" sz="1050">
                        <a:effectLst/>
                        <a:latin typeface="Calibri"/>
                        <a:ea typeface="Calibri"/>
                        <a:cs typeface="Times New Roman"/>
                      </a:endParaRPr>
                    </a:p>
                  </a:txBody>
                  <a:tcPr marL="64306" marR="64306" marT="0" marB="0"/>
                </a:tc>
                <a:tc>
                  <a:txBody>
                    <a:bodyPr/>
                    <a:lstStyle/>
                    <a:p>
                      <a:pPr>
                        <a:lnSpc>
                          <a:spcPct val="115000"/>
                        </a:lnSpc>
                        <a:spcAft>
                          <a:spcPts val="0"/>
                        </a:spcAft>
                      </a:pPr>
                      <a:r>
                        <a:rPr lang="en-GB" sz="1000">
                          <a:effectLst/>
                        </a:rPr>
                        <a:t> </a:t>
                      </a:r>
                      <a:endParaRPr lang="en-GB" sz="1050">
                        <a:effectLst/>
                        <a:latin typeface="Calibri"/>
                        <a:ea typeface="Calibri"/>
                        <a:cs typeface="Times New Roman"/>
                      </a:endParaRPr>
                    </a:p>
                  </a:txBody>
                  <a:tcPr marL="64306" marR="64306" marT="0" marB="0"/>
                </a:tc>
              </a:tr>
              <a:tr h="164337">
                <a:tc>
                  <a:txBody>
                    <a:bodyPr/>
                    <a:lstStyle/>
                    <a:p>
                      <a:pPr>
                        <a:lnSpc>
                          <a:spcPct val="115000"/>
                        </a:lnSpc>
                        <a:spcAft>
                          <a:spcPts val="0"/>
                        </a:spcAft>
                      </a:pPr>
                      <a:r>
                        <a:rPr lang="en-GB" sz="1000">
                          <a:effectLst/>
                        </a:rPr>
                        <a:t>5.</a:t>
                      </a:r>
                      <a:endParaRPr lang="en-GB" sz="1050">
                        <a:effectLst/>
                        <a:latin typeface="Calibri"/>
                        <a:ea typeface="Calibri"/>
                        <a:cs typeface="Times New Roman"/>
                      </a:endParaRPr>
                    </a:p>
                  </a:txBody>
                  <a:tcPr marL="64306" marR="64306" marT="0" marB="0"/>
                </a:tc>
                <a:tc>
                  <a:txBody>
                    <a:bodyPr/>
                    <a:lstStyle/>
                    <a:p>
                      <a:pPr>
                        <a:lnSpc>
                          <a:spcPct val="115000"/>
                        </a:lnSpc>
                        <a:spcAft>
                          <a:spcPts val="0"/>
                        </a:spcAft>
                      </a:pPr>
                      <a:r>
                        <a:rPr lang="en-GB" sz="1000">
                          <a:effectLst/>
                        </a:rPr>
                        <a:t> </a:t>
                      </a:r>
                      <a:endParaRPr lang="en-GB" sz="1050">
                        <a:effectLst/>
                        <a:latin typeface="Calibri"/>
                        <a:ea typeface="Calibri"/>
                        <a:cs typeface="Times New Roman"/>
                      </a:endParaRPr>
                    </a:p>
                  </a:txBody>
                  <a:tcPr marL="64306" marR="64306" marT="0" marB="0"/>
                </a:tc>
                <a:tc>
                  <a:txBody>
                    <a:bodyPr/>
                    <a:lstStyle/>
                    <a:p>
                      <a:pPr>
                        <a:lnSpc>
                          <a:spcPct val="115000"/>
                        </a:lnSpc>
                        <a:spcAft>
                          <a:spcPts val="0"/>
                        </a:spcAft>
                      </a:pPr>
                      <a:r>
                        <a:rPr lang="en-GB" sz="1000">
                          <a:effectLst/>
                        </a:rPr>
                        <a:t> </a:t>
                      </a:r>
                      <a:endParaRPr lang="en-GB" sz="1050">
                        <a:effectLst/>
                        <a:latin typeface="Calibri"/>
                        <a:ea typeface="Calibri"/>
                        <a:cs typeface="Times New Roman"/>
                      </a:endParaRPr>
                    </a:p>
                  </a:txBody>
                  <a:tcPr marL="64306" marR="64306" marT="0" marB="0"/>
                </a:tc>
                <a:tc>
                  <a:txBody>
                    <a:bodyPr/>
                    <a:lstStyle/>
                    <a:p>
                      <a:pPr>
                        <a:lnSpc>
                          <a:spcPct val="115000"/>
                        </a:lnSpc>
                        <a:spcAft>
                          <a:spcPts val="0"/>
                        </a:spcAft>
                      </a:pPr>
                      <a:r>
                        <a:rPr lang="en-GB" sz="1000">
                          <a:effectLst/>
                        </a:rPr>
                        <a:t> </a:t>
                      </a:r>
                      <a:endParaRPr lang="en-GB" sz="1050">
                        <a:effectLst/>
                        <a:latin typeface="Calibri"/>
                        <a:ea typeface="Calibri"/>
                        <a:cs typeface="Times New Roman"/>
                      </a:endParaRPr>
                    </a:p>
                  </a:txBody>
                  <a:tcPr marL="64306" marR="64306" marT="0" marB="0"/>
                </a:tc>
                <a:tc>
                  <a:txBody>
                    <a:bodyPr/>
                    <a:lstStyle/>
                    <a:p>
                      <a:pPr>
                        <a:lnSpc>
                          <a:spcPct val="115000"/>
                        </a:lnSpc>
                        <a:spcAft>
                          <a:spcPts val="0"/>
                        </a:spcAft>
                      </a:pPr>
                      <a:r>
                        <a:rPr lang="en-GB" sz="1000">
                          <a:effectLst/>
                        </a:rPr>
                        <a:t> </a:t>
                      </a:r>
                      <a:endParaRPr lang="en-GB" sz="1050">
                        <a:effectLst/>
                        <a:latin typeface="Calibri"/>
                        <a:ea typeface="Calibri"/>
                        <a:cs typeface="Times New Roman"/>
                      </a:endParaRPr>
                    </a:p>
                  </a:txBody>
                  <a:tcPr marL="64306" marR="64306" marT="0" marB="0"/>
                </a:tc>
                <a:tc>
                  <a:txBody>
                    <a:bodyPr/>
                    <a:lstStyle/>
                    <a:p>
                      <a:pPr>
                        <a:lnSpc>
                          <a:spcPct val="115000"/>
                        </a:lnSpc>
                        <a:spcAft>
                          <a:spcPts val="0"/>
                        </a:spcAft>
                      </a:pPr>
                      <a:r>
                        <a:rPr lang="en-GB" sz="1000">
                          <a:effectLst/>
                        </a:rPr>
                        <a:t> </a:t>
                      </a:r>
                      <a:endParaRPr lang="en-GB" sz="1050">
                        <a:effectLst/>
                        <a:latin typeface="Calibri"/>
                        <a:ea typeface="Calibri"/>
                        <a:cs typeface="Times New Roman"/>
                      </a:endParaRPr>
                    </a:p>
                  </a:txBody>
                  <a:tcPr marL="64306" marR="64306" marT="0" marB="0"/>
                </a:tc>
                <a:tc>
                  <a:txBody>
                    <a:bodyPr/>
                    <a:lstStyle/>
                    <a:p>
                      <a:pPr>
                        <a:lnSpc>
                          <a:spcPct val="115000"/>
                        </a:lnSpc>
                        <a:spcAft>
                          <a:spcPts val="0"/>
                        </a:spcAft>
                      </a:pPr>
                      <a:r>
                        <a:rPr lang="en-GB" sz="1000">
                          <a:effectLst/>
                        </a:rPr>
                        <a:t> </a:t>
                      </a:r>
                      <a:endParaRPr lang="en-GB" sz="1050">
                        <a:effectLst/>
                        <a:latin typeface="Calibri"/>
                        <a:ea typeface="Calibri"/>
                        <a:cs typeface="Times New Roman"/>
                      </a:endParaRPr>
                    </a:p>
                  </a:txBody>
                  <a:tcPr marL="64306" marR="64306" marT="0" marB="0"/>
                </a:tc>
                <a:tc>
                  <a:txBody>
                    <a:bodyPr/>
                    <a:lstStyle/>
                    <a:p>
                      <a:pPr>
                        <a:lnSpc>
                          <a:spcPct val="115000"/>
                        </a:lnSpc>
                        <a:spcAft>
                          <a:spcPts val="0"/>
                        </a:spcAft>
                      </a:pPr>
                      <a:r>
                        <a:rPr lang="en-GB" sz="1000">
                          <a:effectLst/>
                        </a:rPr>
                        <a:t> </a:t>
                      </a:r>
                      <a:endParaRPr lang="en-GB" sz="1050">
                        <a:effectLst/>
                        <a:latin typeface="Calibri"/>
                        <a:ea typeface="Calibri"/>
                        <a:cs typeface="Times New Roman"/>
                      </a:endParaRPr>
                    </a:p>
                  </a:txBody>
                  <a:tcPr marL="64306" marR="64306" marT="0" marB="0"/>
                </a:tc>
              </a:tr>
              <a:tr h="164337">
                <a:tc>
                  <a:txBody>
                    <a:bodyPr/>
                    <a:lstStyle/>
                    <a:p>
                      <a:pPr>
                        <a:lnSpc>
                          <a:spcPct val="115000"/>
                        </a:lnSpc>
                        <a:spcAft>
                          <a:spcPts val="0"/>
                        </a:spcAft>
                      </a:pPr>
                      <a:r>
                        <a:rPr lang="en-GB" sz="1000" dirty="0">
                          <a:effectLst/>
                        </a:rPr>
                        <a:t>6.</a:t>
                      </a:r>
                      <a:endParaRPr lang="en-GB" sz="1050" dirty="0">
                        <a:effectLst/>
                        <a:latin typeface="Calibri"/>
                        <a:ea typeface="Calibri"/>
                        <a:cs typeface="Times New Roman"/>
                      </a:endParaRPr>
                    </a:p>
                  </a:txBody>
                  <a:tcPr marL="64306" marR="64306" marT="0" marB="0"/>
                </a:tc>
                <a:tc>
                  <a:txBody>
                    <a:bodyPr/>
                    <a:lstStyle/>
                    <a:p>
                      <a:pPr>
                        <a:lnSpc>
                          <a:spcPct val="115000"/>
                        </a:lnSpc>
                        <a:spcAft>
                          <a:spcPts val="0"/>
                        </a:spcAft>
                      </a:pPr>
                      <a:r>
                        <a:rPr lang="en-GB" sz="1000" dirty="0">
                          <a:effectLst/>
                        </a:rPr>
                        <a:t> </a:t>
                      </a:r>
                      <a:endParaRPr lang="en-GB" sz="1050" dirty="0">
                        <a:effectLst/>
                        <a:latin typeface="Calibri"/>
                        <a:ea typeface="Calibri"/>
                        <a:cs typeface="Times New Roman"/>
                      </a:endParaRPr>
                    </a:p>
                  </a:txBody>
                  <a:tcPr marL="64306" marR="64306" marT="0" marB="0"/>
                </a:tc>
                <a:tc>
                  <a:txBody>
                    <a:bodyPr/>
                    <a:lstStyle/>
                    <a:p>
                      <a:pPr>
                        <a:lnSpc>
                          <a:spcPct val="115000"/>
                        </a:lnSpc>
                        <a:spcAft>
                          <a:spcPts val="0"/>
                        </a:spcAft>
                      </a:pPr>
                      <a:r>
                        <a:rPr lang="en-GB" sz="1000" dirty="0">
                          <a:effectLst/>
                        </a:rPr>
                        <a:t> </a:t>
                      </a:r>
                      <a:endParaRPr lang="en-GB" sz="1050" dirty="0">
                        <a:effectLst/>
                        <a:latin typeface="Calibri"/>
                        <a:ea typeface="Calibri"/>
                        <a:cs typeface="Times New Roman"/>
                      </a:endParaRPr>
                    </a:p>
                  </a:txBody>
                  <a:tcPr marL="64306" marR="64306" marT="0" marB="0"/>
                </a:tc>
                <a:tc>
                  <a:txBody>
                    <a:bodyPr/>
                    <a:lstStyle/>
                    <a:p>
                      <a:pPr>
                        <a:lnSpc>
                          <a:spcPct val="115000"/>
                        </a:lnSpc>
                        <a:spcAft>
                          <a:spcPts val="0"/>
                        </a:spcAft>
                      </a:pPr>
                      <a:r>
                        <a:rPr lang="en-GB" sz="1000" dirty="0">
                          <a:effectLst/>
                        </a:rPr>
                        <a:t> </a:t>
                      </a:r>
                      <a:endParaRPr lang="en-GB" sz="1050" dirty="0">
                        <a:effectLst/>
                        <a:latin typeface="Calibri"/>
                        <a:ea typeface="Calibri"/>
                        <a:cs typeface="Times New Roman"/>
                      </a:endParaRPr>
                    </a:p>
                  </a:txBody>
                  <a:tcPr marL="64306" marR="64306" marT="0" marB="0"/>
                </a:tc>
                <a:tc>
                  <a:txBody>
                    <a:bodyPr/>
                    <a:lstStyle/>
                    <a:p>
                      <a:pPr>
                        <a:lnSpc>
                          <a:spcPct val="115000"/>
                        </a:lnSpc>
                        <a:spcAft>
                          <a:spcPts val="0"/>
                        </a:spcAft>
                      </a:pPr>
                      <a:r>
                        <a:rPr lang="en-GB" sz="1000" dirty="0">
                          <a:effectLst/>
                        </a:rPr>
                        <a:t> </a:t>
                      </a:r>
                      <a:endParaRPr lang="en-GB" sz="1050" dirty="0">
                        <a:effectLst/>
                        <a:latin typeface="Calibri"/>
                        <a:ea typeface="Calibri"/>
                        <a:cs typeface="Times New Roman"/>
                      </a:endParaRPr>
                    </a:p>
                  </a:txBody>
                  <a:tcPr marL="64306" marR="64306" marT="0" marB="0"/>
                </a:tc>
                <a:tc>
                  <a:txBody>
                    <a:bodyPr/>
                    <a:lstStyle/>
                    <a:p>
                      <a:pPr>
                        <a:lnSpc>
                          <a:spcPct val="115000"/>
                        </a:lnSpc>
                        <a:spcAft>
                          <a:spcPts val="0"/>
                        </a:spcAft>
                      </a:pPr>
                      <a:r>
                        <a:rPr lang="en-GB" sz="1000" dirty="0">
                          <a:effectLst/>
                        </a:rPr>
                        <a:t> </a:t>
                      </a:r>
                      <a:endParaRPr lang="en-GB" sz="1050" dirty="0">
                        <a:effectLst/>
                        <a:latin typeface="Calibri"/>
                        <a:ea typeface="Calibri"/>
                        <a:cs typeface="Times New Roman"/>
                      </a:endParaRPr>
                    </a:p>
                  </a:txBody>
                  <a:tcPr marL="64306" marR="64306" marT="0" marB="0"/>
                </a:tc>
                <a:tc>
                  <a:txBody>
                    <a:bodyPr/>
                    <a:lstStyle/>
                    <a:p>
                      <a:pPr>
                        <a:lnSpc>
                          <a:spcPct val="115000"/>
                        </a:lnSpc>
                        <a:spcAft>
                          <a:spcPts val="0"/>
                        </a:spcAft>
                      </a:pPr>
                      <a:r>
                        <a:rPr lang="en-GB" sz="1000" dirty="0">
                          <a:effectLst/>
                        </a:rPr>
                        <a:t> </a:t>
                      </a:r>
                      <a:endParaRPr lang="en-GB" sz="1050" dirty="0">
                        <a:effectLst/>
                        <a:latin typeface="Calibri"/>
                        <a:ea typeface="Calibri"/>
                        <a:cs typeface="Times New Roman"/>
                      </a:endParaRPr>
                    </a:p>
                  </a:txBody>
                  <a:tcPr marL="64306" marR="64306" marT="0" marB="0"/>
                </a:tc>
                <a:tc>
                  <a:txBody>
                    <a:bodyPr/>
                    <a:lstStyle/>
                    <a:p>
                      <a:pPr>
                        <a:lnSpc>
                          <a:spcPct val="115000"/>
                        </a:lnSpc>
                        <a:spcAft>
                          <a:spcPts val="0"/>
                        </a:spcAft>
                      </a:pPr>
                      <a:r>
                        <a:rPr lang="en-GB" sz="1000" dirty="0">
                          <a:effectLst/>
                        </a:rPr>
                        <a:t> </a:t>
                      </a:r>
                      <a:endParaRPr lang="en-GB" sz="1050" dirty="0">
                        <a:effectLst/>
                        <a:latin typeface="Calibri"/>
                        <a:ea typeface="Calibri"/>
                        <a:cs typeface="Times New Roman"/>
                      </a:endParaRPr>
                    </a:p>
                  </a:txBody>
                  <a:tcPr marL="64306" marR="64306" marT="0" marB="0"/>
                </a:tc>
              </a:tr>
            </a:tbl>
          </a:graphicData>
        </a:graphic>
      </p:graphicFrame>
    </p:spTree>
    <p:extLst>
      <p:ext uri="{BB962C8B-B14F-4D97-AF65-F5344CB8AC3E}">
        <p14:creationId xmlns:p14="http://schemas.microsoft.com/office/powerpoint/2010/main" val="23424106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764704"/>
            <a:ext cx="8784976" cy="4968552"/>
          </a:xfrm>
        </p:spPr>
        <p:txBody>
          <a:bodyPr>
            <a:noAutofit/>
          </a:bodyPr>
          <a:lstStyle/>
          <a:p>
            <a:pPr marL="0" indent="0">
              <a:buNone/>
            </a:pPr>
            <a:r>
              <a:rPr lang="en-GB" sz="1800" dirty="0" smtClean="0"/>
              <a:t>All companies have procedures they apply to staff and rules they apply to themselves in the common working day. The importance of these vary between companies, for instance a Builders Yard is more likely to abide by the Health and Safety at Work Act because of the risk of dangers whereas an office is more like to be guided by the DPA and CMA. But there are additional risks to Health in offices that are not as apparent to those of building sites:</a:t>
            </a:r>
          </a:p>
          <a:p>
            <a:r>
              <a:rPr lang="en-GB" sz="1800" b="1" dirty="0" smtClean="0"/>
              <a:t>Health and Safety at Work Act (1974)</a:t>
            </a:r>
            <a:r>
              <a:rPr lang="en-GB" sz="1800" dirty="0" smtClean="0"/>
              <a:t> - to provide a safe environment for employees and employers, as well as the general public</a:t>
            </a:r>
          </a:p>
          <a:p>
            <a:r>
              <a:rPr lang="en-GB" sz="1800" b="1" dirty="0" smtClean="0"/>
              <a:t>Data Protection Act (1998)</a:t>
            </a:r>
            <a:r>
              <a:rPr lang="en-GB" sz="1800" dirty="0" smtClean="0"/>
              <a:t> - allows a person the right to know what information an organisation holds on them and the right to correct information that is wrong</a:t>
            </a:r>
          </a:p>
          <a:p>
            <a:r>
              <a:rPr lang="en-GB" sz="1800" b="1" dirty="0" smtClean="0"/>
              <a:t>Computer Misuse Act</a:t>
            </a:r>
            <a:r>
              <a:rPr lang="en-GB" sz="1800" dirty="0" smtClean="0"/>
              <a:t> - </a:t>
            </a:r>
            <a:r>
              <a:rPr lang="en-GB" sz="1800" dirty="0"/>
              <a:t>enacted to respond to </a:t>
            </a:r>
            <a:r>
              <a:rPr lang="en-GB" sz="1800" dirty="0" smtClean="0"/>
              <a:t>the growing </a:t>
            </a:r>
            <a:r>
              <a:rPr lang="en-GB" sz="1800" dirty="0"/>
              <a:t>threat of hacking to </a:t>
            </a:r>
            <a:r>
              <a:rPr lang="en-GB" sz="1800" dirty="0" smtClean="0"/>
              <a:t>computer systems </a:t>
            </a:r>
            <a:r>
              <a:rPr lang="en-GB" sz="1800" dirty="0"/>
              <a:t>and </a:t>
            </a:r>
            <a:r>
              <a:rPr lang="en-GB" sz="1800" dirty="0" smtClean="0"/>
              <a:t>data</a:t>
            </a:r>
          </a:p>
          <a:p>
            <a:r>
              <a:rPr lang="en-GB" sz="1800" b="1" dirty="0" smtClean="0"/>
              <a:t>Copyright Legislation</a:t>
            </a:r>
            <a:r>
              <a:rPr lang="en-GB" sz="1800" dirty="0" smtClean="0"/>
              <a:t> - gives the creators of some types of media rights to control how they are used and distributed - refers to </a:t>
            </a:r>
            <a:r>
              <a:rPr lang="en-GB" sz="1800" b="1" i="1" dirty="0" smtClean="0"/>
              <a:t>music, books, video and software</a:t>
            </a:r>
          </a:p>
          <a:p>
            <a:r>
              <a:rPr lang="en-GB" sz="1800" b="1" dirty="0" smtClean="0"/>
              <a:t>Contracts of Employment</a:t>
            </a:r>
            <a:r>
              <a:rPr lang="en-GB" sz="1800" dirty="0" smtClean="0"/>
              <a:t> - the </a:t>
            </a:r>
            <a:r>
              <a:rPr lang="en-GB" sz="1800" dirty="0"/>
              <a:t>behaviours they would need to apply when employed in any workplace. </a:t>
            </a:r>
            <a:endParaRPr lang="en-GB" sz="1800" b="1" dirty="0" smtClean="0"/>
          </a:p>
        </p:txBody>
      </p:sp>
      <p:sp>
        <p:nvSpPr>
          <p:cNvPr id="2" name="Title 1"/>
          <p:cNvSpPr>
            <a:spLocks noGrp="1"/>
          </p:cNvSpPr>
          <p:nvPr>
            <p:ph type="title"/>
          </p:nvPr>
        </p:nvSpPr>
        <p:spPr>
          <a:xfrm>
            <a:off x="123328" y="188640"/>
            <a:ext cx="8841160" cy="432048"/>
          </a:xfrm>
        </p:spPr>
        <p:txBody>
          <a:bodyPr>
            <a:noAutofit/>
          </a:bodyPr>
          <a:lstStyle/>
          <a:p>
            <a:r>
              <a:rPr lang="en-GB" sz="2400" dirty="0" smtClean="0"/>
              <a:t>P1.2 </a:t>
            </a:r>
            <a:r>
              <a:rPr lang="en-GB" sz="2400" dirty="0"/>
              <a:t>- Good working </a:t>
            </a:r>
            <a:r>
              <a:rPr lang="en-GB" sz="2400" dirty="0" smtClean="0"/>
              <a:t>practices, H&amp;S and Organisational Procedures</a:t>
            </a:r>
            <a:endParaRPr lang="en-US" sz="2400" b="1" dirty="0"/>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692696"/>
            <a:ext cx="8712968" cy="5589240"/>
          </a:xfrm>
        </p:spPr>
        <p:txBody>
          <a:bodyPr>
            <a:normAutofit/>
          </a:bodyPr>
          <a:lstStyle/>
          <a:p>
            <a:pPr marL="177800" indent="-177800">
              <a:lnSpc>
                <a:spcPct val="120000"/>
              </a:lnSpc>
            </a:pPr>
            <a:r>
              <a:rPr lang="en-GB" sz="1600" b="1" dirty="0" smtClean="0"/>
              <a:t>The </a:t>
            </a:r>
            <a:r>
              <a:rPr lang="en-GB" sz="1600" b="1" dirty="0" smtClean="0"/>
              <a:t>Health </a:t>
            </a:r>
            <a:r>
              <a:rPr lang="en-GB" sz="1600" b="1" dirty="0"/>
              <a:t>and Safety at Work Act </a:t>
            </a:r>
            <a:r>
              <a:rPr lang="en-GB" sz="1600" dirty="0"/>
              <a:t>(1974</a:t>
            </a:r>
            <a:r>
              <a:rPr lang="en-GB" sz="1600" dirty="0" smtClean="0"/>
              <a:t>) - The </a:t>
            </a:r>
            <a:r>
              <a:rPr lang="en-GB" sz="1600" dirty="0" smtClean="0"/>
              <a:t>Health and Safety at Work Act (1974) is one of the major employment laws designed to protect companies and workers against injuries suffered at work. The Act itself is several thousand pages and covers almost everything form what clothes to wear, what hours to work, where to store products and by products, fire risks and how to avoid dangers.</a:t>
            </a:r>
          </a:p>
          <a:p>
            <a:pPr marL="177800" indent="-177800">
              <a:lnSpc>
                <a:spcPct val="120000"/>
              </a:lnSpc>
            </a:pPr>
            <a:r>
              <a:rPr lang="en-GB" sz="1600" dirty="0" smtClean="0"/>
              <a:t>For instance, when it comes to using ICT equipment safely is important for your health. All businesses, no matter their size or type, have a legal responsibility to reduce the risk of workplace dangers and provide safe and healthy conditions for employees to work in, for customers to enter the premises</a:t>
            </a:r>
            <a:r>
              <a:rPr lang="en-GB" sz="1600" dirty="0"/>
              <a:t> </a:t>
            </a:r>
            <a:r>
              <a:rPr lang="en-GB" sz="1600" dirty="0" smtClean="0"/>
              <a:t>and for suppliers to deliver goods or any other business practice that could be affected by the activities of the business </a:t>
            </a:r>
          </a:p>
          <a:p>
            <a:pPr marL="0" indent="0">
              <a:lnSpc>
                <a:spcPct val="120000"/>
              </a:lnSpc>
              <a:buNone/>
            </a:pPr>
            <a:r>
              <a:rPr lang="en-GB" sz="1600" b="1" dirty="0" smtClean="0"/>
              <a:t>P1.2 - Task 03 </a:t>
            </a:r>
            <a:r>
              <a:rPr lang="en-GB" sz="1600" dirty="0" smtClean="0"/>
              <a:t>- </a:t>
            </a:r>
            <a:r>
              <a:rPr lang="en-GB" sz="1600" dirty="0" smtClean="0"/>
              <a:t>Produce a </a:t>
            </a:r>
            <a:r>
              <a:rPr lang="en-GB" sz="1600" b="1" dirty="0" smtClean="0"/>
              <a:t>report</a:t>
            </a:r>
            <a:r>
              <a:rPr lang="en-GB" sz="1600" dirty="0" smtClean="0"/>
              <a:t> describing the problems, dangers and preventative measures employees</a:t>
            </a:r>
            <a:r>
              <a:rPr lang="en-GB" sz="1600" dirty="0" smtClean="0"/>
              <a:t>/ employers </a:t>
            </a:r>
            <a:r>
              <a:rPr lang="en-GB" sz="1600" dirty="0" smtClean="0"/>
              <a:t>need to take to prevent injury or injuring others who use ICT equipment.</a:t>
            </a:r>
          </a:p>
          <a:p>
            <a:pPr marL="0" indent="0">
              <a:lnSpc>
                <a:spcPct val="120000"/>
              </a:lnSpc>
              <a:buNone/>
            </a:pPr>
            <a:endParaRPr lang="en-GB" sz="1600" dirty="0" smtClean="0"/>
          </a:p>
        </p:txBody>
      </p:sp>
      <p:graphicFrame>
        <p:nvGraphicFramePr>
          <p:cNvPr id="23" name="Table 22"/>
          <p:cNvGraphicFramePr>
            <a:graphicFrameLocks noGrp="1"/>
          </p:cNvGraphicFramePr>
          <p:nvPr>
            <p:extLst>
              <p:ext uri="{D42A27DB-BD31-4B8C-83A1-F6EECF244321}">
                <p14:modId xmlns:p14="http://schemas.microsoft.com/office/powerpoint/2010/main" val="3577101394"/>
              </p:ext>
            </p:extLst>
          </p:nvPr>
        </p:nvGraphicFramePr>
        <p:xfrm>
          <a:off x="179512" y="4505029"/>
          <a:ext cx="7344817" cy="1948307"/>
        </p:xfrm>
        <a:graphic>
          <a:graphicData uri="http://schemas.openxmlformats.org/drawingml/2006/table">
            <a:tbl>
              <a:tblPr firstRow="1" bandRow="1">
                <a:tableStyleId>{5C22544A-7EE6-4342-B048-85BDC9FD1C3A}</a:tableStyleId>
              </a:tblPr>
              <a:tblGrid>
                <a:gridCol w="1060077"/>
                <a:gridCol w="3407389"/>
                <a:gridCol w="2877351"/>
              </a:tblGrid>
              <a:tr h="182709">
                <a:tc>
                  <a:txBody>
                    <a:bodyPr/>
                    <a:lstStyle/>
                    <a:p>
                      <a:pPr algn="ctr"/>
                      <a:r>
                        <a:rPr lang="en-GB" sz="1600" dirty="0" smtClean="0">
                          <a:solidFill>
                            <a:schemeClr val="tx1"/>
                          </a:solidFill>
                          <a:latin typeface="Calibri" pitchFamily="34" charset="0"/>
                          <a:cs typeface="Calibri" pitchFamily="34" charset="0"/>
                        </a:rPr>
                        <a:t>The Law</a:t>
                      </a:r>
                      <a:endParaRPr lang="en-GB" sz="1600" dirty="0">
                        <a:solidFill>
                          <a:schemeClr val="tx1"/>
                        </a:solidFill>
                        <a:latin typeface="Calibri" pitchFamily="34" charset="0"/>
                        <a:cs typeface="Calibri" pitchFamily="34" charset="0"/>
                      </a:endParaRPr>
                    </a:p>
                  </a:txBody>
                  <a:tcPr>
                    <a:solidFill>
                      <a:schemeClr val="tx2">
                        <a:lumMod val="20000"/>
                        <a:lumOff val="80000"/>
                      </a:schemeClr>
                    </a:solidFill>
                  </a:tcPr>
                </a:tc>
                <a:tc>
                  <a:txBody>
                    <a:bodyPr/>
                    <a:lstStyle/>
                    <a:p>
                      <a:pPr algn="ctr"/>
                      <a:r>
                        <a:rPr lang="en-GB" sz="1600" dirty="0" smtClean="0">
                          <a:solidFill>
                            <a:schemeClr val="tx1"/>
                          </a:solidFill>
                          <a:latin typeface="Calibri" pitchFamily="34" charset="0"/>
                          <a:cs typeface="Calibri" pitchFamily="34" charset="0"/>
                        </a:rPr>
                        <a:t>Dangers</a:t>
                      </a:r>
                      <a:endParaRPr lang="en-GB" sz="1600" dirty="0">
                        <a:solidFill>
                          <a:schemeClr val="tx1"/>
                        </a:solidFill>
                        <a:latin typeface="Calibri" pitchFamily="34" charset="0"/>
                        <a:cs typeface="Calibri" pitchFamily="34" charset="0"/>
                      </a:endParaRPr>
                    </a:p>
                  </a:txBody>
                  <a:tcPr>
                    <a:solidFill>
                      <a:schemeClr val="tx2">
                        <a:lumMod val="20000"/>
                        <a:lumOff val="80000"/>
                      </a:schemeClr>
                    </a:solidFill>
                  </a:tcPr>
                </a:tc>
                <a:tc>
                  <a:txBody>
                    <a:bodyPr/>
                    <a:lstStyle/>
                    <a:p>
                      <a:pPr algn="ctr"/>
                      <a:r>
                        <a:rPr lang="en-GB" sz="1600" dirty="0" smtClean="0">
                          <a:solidFill>
                            <a:schemeClr val="tx1"/>
                          </a:solidFill>
                          <a:latin typeface="Calibri" pitchFamily="34" charset="0"/>
                          <a:cs typeface="Calibri" pitchFamily="34" charset="0"/>
                        </a:rPr>
                        <a:t>Preventions</a:t>
                      </a:r>
                      <a:endParaRPr lang="en-GB" sz="1600" dirty="0">
                        <a:solidFill>
                          <a:schemeClr val="tx1"/>
                        </a:solidFill>
                        <a:latin typeface="Calibri" pitchFamily="34" charset="0"/>
                        <a:cs typeface="Calibri" pitchFamily="34" charset="0"/>
                      </a:endParaRPr>
                    </a:p>
                  </a:txBody>
                  <a:tcPr>
                    <a:solidFill>
                      <a:schemeClr val="tx2">
                        <a:lumMod val="20000"/>
                        <a:lumOff val="80000"/>
                      </a:schemeClr>
                    </a:solidFill>
                  </a:tcPr>
                </a:tc>
              </a:tr>
              <a:tr h="1608936">
                <a:tc>
                  <a:txBody>
                    <a:bodyPr/>
                    <a:lstStyle/>
                    <a:p>
                      <a:r>
                        <a:rPr lang="en-GB" sz="1200" dirty="0" smtClean="0"/>
                        <a:t>Health and Safety at Work Act (1974)</a:t>
                      </a:r>
                      <a:endParaRPr lang="en-GB" sz="1200" dirty="0">
                        <a:latin typeface="Calibri" pitchFamily="34" charset="0"/>
                        <a:cs typeface="Calibri" pitchFamily="34" charset="0"/>
                      </a:endParaRPr>
                    </a:p>
                  </a:txBody>
                  <a:tcPr>
                    <a:solidFill>
                      <a:schemeClr val="tx2">
                        <a:lumMod val="20000"/>
                        <a:lumOff val="80000"/>
                      </a:schemeClr>
                    </a:solidFill>
                  </a:tcPr>
                </a:tc>
                <a:tc>
                  <a:txBody>
                    <a:bodyPr/>
                    <a:lstStyle/>
                    <a:p>
                      <a:pPr marL="273050" lvl="2" indent="-273050">
                        <a:lnSpc>
                          <a:spcPct val="120000"/>
                        </a:lnSpc>
                        <a:buFont typeface="Wingdings" pitchFamily="2" charset="2"/>
                        <a:buChar char="ü"/>
                      </a:pPr>
                      <a:r>
                        <a:rPr lang="en-GB" sz="1200" b="1" dirty="0" smtClean="0">
                          <a:latin typeface="Calibri" pitchFamily="34" charset="0"/>
                          <a:cs typeface="Calibri" pitchFamily="34" charset="0"/>
                        </a:rPr>
                        <a:t>RSI</a:t>
                      </a:r>
                      <a:r>
                        <a:rPr lang="en-GB" sz="1200" dirty="0" smtClean="0">
                          <a:latin typeface="Calibri" pitchFamily="34" charset="0"/>
                          <a:cs typeface="Calibri" pitchFamily="34" charset="0"/>
                        </a:rPr>
                        <a:t> (Repetitive strain injury - performing the same task repeatedly)</a:t>
                      </a:r>
                    </a:p>
                    <a:p>
                      <a:pPr marL="273050" lvl="2" indent="-273050">
                        <a:lnSpc>
                          <a:spcPct val="120000"/>
                        </a:lnSpc>
                        <a:buFont typeface="Wingdings" pitchFamily="2" charset="2"/>
                        <a:buChar char="ü"/>
                      </a:pPr>
                      <a:r>
                        <a:rPr lang="en-GB" sz="1200" b="1" dirty="0" smtClean="0">
                          <a:latin typeface="Calibri" pitchFamily="34" charset="0"/>
                          <a:cs typeface="Calibri" pitchFamily="34" charset="0"/>
                        </a:rPr>
                        <a:t>Stress</a:t>
                      </a:r>
                      <a:r>
                        <a:rPr lang="en-GB" sz="1200" dirty="0" smtClean="0">
                          <a:latin typeface="Calibri" pitchFamily="34" charset="0"/>
                          <a:cs typeface="Calibri" pitchFamily="34" charset="0"/>
                        </a:rPr>
                        <a:t> (operating computers, inability to get the computer to perform desired function)</a:t>
                      </a:r>
                    </a:p>
                    <a:p>
                      <a:pPr marL="273050" lvl="2" indent="-273050">
                        <a:lnSpc>
                          <a:spcPct val="120000"/>
                        </a:lnSpc>
                        <a:buFont typeface="Wingdings" pitchFamily="2" charset="2"/>
                        <a:buChar char="ü"/>
                      </a:pPr>
                      <a:r>
                        <a:rPr lang="en-GB" sz="1200" b="1" dirty="0" smtClean="0">
                          <a:latin typeface="Calibri" pitchFamily="34" charset="0"/>
                          <a:cs typeface="Calibri" pitchFamily="34" charset="0"/>
                        </a:rPr>
                        <a:t>Working Environment </a:t>
                      </a:r>
                      <a:r>
                        <a:rPr lang="en-GB" sz="1200" dirty="0" smtClean="0">
                          <a:latin typeface="Calibri" pitchFamily="34" charset="0"/>
                          <a:cs typeface="Calibri" pitchFamily="34" charset="0"/>
                        </a:rPr>
                        <a:t>(ergonomics, lighting, clutter, layout of equipment, wires, food and drink…)</a:t>
                      </a:r>
                      <a:endParaRPr lang="en-GB" sz="1200" dirty="0">
                        <a:latin typeface="Calibri" pitchFamily="34" charset="0"/>
                        <a:cs typeface="Calibri" pitchFamily="34" charset="0"/>
                      </a:endParaRPr>
                    </a:p>
                  </a:txBody>
                  <a:tcPr>
                    <a:solidFill>
                      <a:schemeClr val="tx2">
                        <a:lumMod val="20000"/>
                        <a:lumOff val="80000"/>
                      </a:schemeClr>
                    </a:solidFill>
                  </a:tcPr>
                </a:tc>
                <a:tc>
                  <a:txBody>
                    <a:bodyPr/>
                    <a:lstStyle/>
                    <a:p>
                      <a:pPr marL="273050" lvl="2" indent="-273050">
                        <a:lnSpc>
                          <a:spcPct val="120000"/>
                        </a:lnSpc>
                        <a:buFont typeface="Wingdings" pitchFamily="2" charset="2"/>
                        <a:buChar char="ü"/>
                      </a:pPr>
                      <a:r>
                        <a:rPr lang="en-GB" sz="1200" b="1" dirty="0" smtClean="0">
                          <a:latin typeface="Calibri" pitchFamily="34" charset="0"/>
                          <a:cs typeface="Calibri" pitchFamily="34" charset="0"/>
                        </a:rPr>
                        <a:t>Physical prevention </a:t>
                      </a:r>
                      <a:r>
                        <a:rPr lang="en-GB" sz="1200" dirty="0" smtClean="0">
                          <a:latin typeface="Calibri" pitchFamily="34" charset="0"/>
                          <a:cs typeface="Calibri" pitchFamily="34" charset="0"/>
                        </a:rPr>
                        <a:t>- breaks, stretches, ergonomic work environment, appropriate equipment - wrist wrests, back support, optimal height for seating and viewing screen</a:t>
                      </a:r>
                    </a:p>
                    <a:p>
                      <a:pPr marL="273050" lvl="2" indent="-273050">
                        <a:lnSpc>
                          <a:spcPct val="120000"/>
                        </a:lnSpc>
                        <a:buFont typeface="Wingdings" pitchFamily="2" charset="2"/>
                        <a:buChar char="ü"/>
                      </a:pPr>
                      <a:r>
                        <a:rPr lang="en-GB" sz="1200" b="1" dirty="0" smtClean="0">
                          <a:latin typeface="Calibri" pitchFamily="34" charset="0"/>
                          <a:cs typeface="Calibri" pitchFamily="34" charset="0"/>
                        </a:rPr>
                        <a:t>Technical prevention </a:t>
                      </a:r>
                      <a:r>
                        <a:rPr lang="en-GB" sz="1200" dirty="0" smtClean="0">
                          <a:latin typeface="Calibri" pitchFamily="34" charset="0"/>
                          <a:cs typeface="Calibri" pitchFamily="34" charset="0"/>
                        </a:rPr>
                        <a:t>- Shortcuts, help, </a:t>
                      </a:r>
                      <a:r>
                        <a:rPr lang="en-GB" sz="1200" dirty="0" smtClean="0">
                          <a:latin typeface="Calibri" pitchFamily="34" charset="0"/>
                          <a:cs typeface="Calibri" pitchFamily="34" charset="0"/>
                        </a:rPr>
                        <a:t>colour</a:t>
                      </a:r>
                      <a:endParaRPr lang="en-GB" sz="1200" dirty="0" smtClean="0">
                        <a:latin typeface="Calibri" pitchFamily="34" charset="0"/>
                        <a:cs typeface="Calibri" pitchFamily="34" charset="0"/>
                      </a:endParaRPr>
                    </a:p>
                  </a:txBody>
                  <a:tcPr>
                    <a:solidFill>
                      <a:schemeClr val="tx2">
                        <a:lumMod val="20000"/>
                        <a:lumOff val="80000"/>
                      </a:schemeClr>
                    </a:solidFill>
                  </a:tcPr>
                </a:tc>
              </a:tr>
            </a:tbl>
          </a:graphicData>
        </a:graphic>
      </p:graphicFrame>
      <p:pic>
        <p:nvPicPr>
          <p:cNvPr id="2050" name="Picture 2"/>
          <p:cNvPicPr>
            <a:picLocks noChangeAspect="1" noChangeArrowheads="1"/>
          </p:cNvPicPr>
          <p:nvPr/>
        </p:nvPicPr>
        <p:blipFill>
          <a:blip r:embed="rId3" cstate="print"/>
          <a:srcRect/>
          <a:stretch>
            <a:fillRect/>
          </a:stretch>
        </p:blipFill>
        <p:spPr bwMode="auto">
          <a:xfrm>
            <a:off x="7668344" y="4653136"/>
            <a:ext cx="1368152" cy="1368152"/>
          </a:xfrm>
          <a:prstGeom prst="rect">
            <a:avLst/>
          </a:prstGeom>
          <a:noFill/>
          <a:ln w="9525">
            <a:noFill/>
            <a:miter lim="800000"/>
            <a:headEnd/>
            <a:tailEnd/>
          </a:ln>
        </p:spPr>
      </p:pic>
      <p:sp>
        <p:nvSpPr>
          <p:cNvPr id="27" name="Title 1"/>
          <p:cNvSpPr>
            <a:spLocks noGrp="1"/>
          </p:cNvSpPr>
          <p:nvPr>
            <p:ph type="title"/>
          </p:nvPr>
        </p:nvSpPr>
        <p:spPr>
          <a:xfrm>
            <a:off x="123328" y="188640"/>
            <a:ext cx="8841160" cy="432048"/>
          </a:xfrm>
        </p:spPr>
        <p:txBody>
          <a:bodyPr>
            <a:noAutofit/>
          </a:bodyPr>
          <a:lstStyle/>
          <a:p>
            <a:r>
              <a:rPr lang="en-GB" sz="2400" dirty="0" smtClean="0"/>
              <a:t>P1.2 </a:t>
            </a:r>
            <a:r>
              <a:rPr lang="en-GB" sz="2400" dirty="0"/>
              <a:t>- Good working </a:t>
            </a:r>
            <a:r>
              <a:rPr lang="en-GB" sz="2400" dirty="0" smtClean="0"/>
              <a:t>practices, H&amp;S and Organisational Procedures</a:t>
            </a:r>
            <a:endParaRPr lang="en-US" sz="2400" b="1" dirty="0"/>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51520" y="-27384"/>
            <a:ext cx="8535322" cy="1656184"/>
          </a:xfrm>
        </p:spPr>
        <p:txBody>
          <a:bodyPr>
            <a:noAutofit/>
          </a:bodyPr>
          <a:lstStyle/>
          <a:p>
            <a:pPr algn="ctr"/>
            <a:r>
              <a:rPr lang="en-GB" b="1" dirty="0" smtClean="0"/>
              <a:t>Unit 01 - Communication and Employability Skills for IT</a:t>
            </a:r>
            <a:endParaRPr lang="en-US" b="1" dirty="0"/>
          </a:p>
        </p:txBody>
      </p:sp>
      <p:sp>
        <p:nvSpPr>
          <p:cNvPr id="3" name="Subtitle 2"/>
          <p:cNvSpPr>
            <a:spLocks noGrp="1"/>
          </p:cNvSpPr>
          <p:nvPr>
            <p:ph type="subTitle" idx="1"/>
          </p:nvPr>
        </p:nvSpPr>
        <p:spPr>
          <a:xfrm>
            <a:off x="971600" y="5661248"/>
            <a:ext cx="7416824" cy="1069836"/>
          </a:xfrm>
        </p:spPr>
        <p:txBody>
          <a:bodyPr>
            <a:normAutofit/>
          </a:bodyPr>
          <a:lstStyle/>
          <a:p>
            <a:r>
              <a:rPr lang="en-GB" sz="2000" dirty="0" smtClean="0"/>
              <a:t>LO1 - Understand the personal attributes valued by employers</a:t>
            </a:r>
            <a:endParaRPr lang="en-US" sz="2000" dirty="0"/>
          </a:p>
        </p:txBody>
      </p:sp>
      <p:pic>
        <p:nvPicPr>
          <p:cNvPr id="84994" name="Picture 2" descr="http://finntrack.co.uk/images/skillmap3.gif"/>
          <p:cNvPicPr>
            <a:picLocks noChangeAspect="1" noChangeArrowheads="1"/>
          </p:cNvPicPr>
          <p:nvPr/>
        </p:nvPicPr>
        <p:blipFill>
          <a:blip r:embed="rId3" cstate="print"/>
          <a:srcRect/>
          <a:stretch>
            <a:fillRect/>
          </a:stretch>
        </p:blipFill>
        <p:spPr bwMode="auto">
          <a:xfrm>
            <a:off x="1403648" y="1521340"/>
            <a:ext cx="5904656" cy="3627146"/>
          </a:xfrm>
          <a:prstGeom prst="rect">
            <a:avLst/>
          </a:prstGeom>
          <a:noFill/>
        </p:spPr>
      </p:pic>
    </p:spTree>
  </p:cSld>
  <p:clrMapOvr>
    <a:masterClrMapping/>
  </p:clrMapOvr>
  <p:transition advClick="0" advTm="300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86723" name="Rectangle 3"/>
          <p:cNvSpPr>
            <a:spLocks noGrp="1" noChangeArrowheads="1"/>
          </p:cNvSpPr>
          <p:nvPr>
            <p:ph idx="1"/>
          </p:nvPr>
        </p:nvSpPr>
        <p:spPr>
          <a:xfrm>
            <a:off x="179512" y="692696"/>
            <a:ext cx="8784976" cy="3240360"/>
          </a:xfrm>
        </p:spPr>
        <p:txBody>
          <a:bodyPr>
            <a:noAutofit/>
          </a:bodyPr>
          <a:lstStyle/>
          <a:p>
            <a:pPr marL="0" indent="0">
              <a:buNone/>
            </a:pPr>
            <a:r>
              <a:rPr lang="en-GB" sz="1600" dirty="0" smtClean="0"/>
              <a:t>The </a:t>
            </a:r>
            <a:r>
              <a:rPr lang="en-GB" sz="1600" b="1" dirty="0" smtClean="0"/>
              <a:t>Health and Safety at Work Act</a:t>
            </a:r>
            <a:r>
              <a:rPr lang="en-GB" sz="1600" dirty="0" smtClean="0"/>
              <a:t> means that employers have a duty to look after the health and safety of their employees.</a:t>
            </a:r>
          </a:p>
          <a:p>
            <a:r>
              <a:rPr lang="en-GB" sz="1400" dirty="0" smtClean="0"/>
              <a:t>They have to assess the risk of the employee getting hurt or becoming ill and do all they can to avoid it happening</a:t>
            </a:r>
          </a:p>
          <a:p>
            <a:r>
              <a:rPr lang="en-GB" sz="1400" dirty="0" smtClean="0"/>
              <a:t>People who use computers for most of the day are exposed to certain risks, and these are the people the regulations cover</a:t>
            </a:r>
          </a:p>
          <a:p>
            <a:pPr marL="365125" indent="-365125">
              <a:buNone/>
            </a:pPr>
            <a:r>
              <a:rPr lang="en-GB" sz="1600" b="1" dirty="0" smtClean="0"/>
              <a:t>What </a:t>
            </a:r>
            <a:r>
              <a:rPr lang="en-GB" sz="1600" b="1" dirty="0" smtClean="0"/>
              <a:t>does the employer have to do?</a:t>
            </a:r>
          </a:p>
          <a:p>
            <a:pPr marL="0" indent="0">
              <a:buNone/>
            </a:pPr>
            <a:r>
              <a:rPr lang="en-GB" sz="1600" dirty="0" smtClean="0"/>
              <a:t>Employers need to look at:</a:t>
            </a:r>
          </a:p>
          <a:p>
            <a:pPr marL="261938" indent="-261938"/>
            <a:r>
              <a:rPr lang="en-GB" sz="1400" dirty="0" smtClean="0"/>
              <a:t>the whole workstation including equipment, furniture, and the work environment</a:t>
            </a:r>
          </a:p>
          <a:p>
            <a:pPr marL="261938" indent="-261938"/>
            <a:r>
              <a:rPr lang="en-GB" sz="1400" dirty="0" smtClean="0"/>
              <a:t>the job being done</a:t>
            </a:r>
          </a:p>
          <a:p>
            <a:pPr marL="261938" indent="-261938"/>
            <a:r>
              <a:rPr lang="en-GB" sz="1400" dirty="0" smtClean="0"/>
              <a:t>any special needs of individual </a:t>
            </a:r>
            <a:r>
              <a:rPr lang="en-GB" sz="1400" dirty="0" smtClean="0"/>
              <a:t>staff</a:t>
            </a:r>
          </a:p>
          <a:p>
            <a:pPr marL="261938" indent="-261938"/>
            <a:r>
              <a:rPr lang="en-GB" sz="1400" b="1" dirty="0" smtClean="0"/>
              <a:t>They </a:t>
            </a:r>
            <a:r>
              <a:rPr lang="en-GB" sz="1400" b="1" dirty="0" smtClean="0"/>
              <a:t>have to assess the risks and do as much as they can to reduce them.</a:t>
            </a:r>
            <a:endParaRPr lang="en-GB" sz="1400" b="1" dirty="0"/>
          </a:p>
        </p:txBody>
      </p:sp>
      <p:pic>
        <p:nvPicPr>
          <p:cNvPr id="4" name="Picture 54" descr="wheelchairlady"/>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7668344" y="2348880"/>
            <a:ext cx="1314219" cy="1216142"/>
          </a:xfrm>
          <a:prstGeom prst="rect">
            <a:avLst/>
          </a:prstGeom>
          <a:noFill/>
        </p:spPr>
      </p:pic>
      <p:sp>
        <p:nvSpPr>
          <p:cNvPr id="6" name="Title 1"/>
          <p:cNvSpPr>
            <a:spLocks noGrp="1"/>
          </p:cNvSpPr>
          <p:nvPr>
            <p:ph type="title"/>
          </p:nvPr>
        </p:nvSpPr>
        <p:spPr>
          <a:xfrm>
            <a:off x="123328" y="188640"/>
            <a:ext cx="8841160" cy="432048"/>
          </a:xfrm>
        </p:spPr>
        <p:txBody>
          <a:bodyPr>
            <a:noAutofit/>
          </a:bodyPr>
          <a:lstStyle/>
          <a:p>
            <a:r>
              <a:rPr lang="en-GB" sz="2800" dirty="0" smtClean="0"/>
              <a:t>P1.2 </a:t>
            </a:r>
            <a:r>
              <a:rPr lang="en-GB" sz="2800" dirty="0"/>
              <a:t>- Good working </a:t>
            </a:r>
            <a:r>
              <a:rPr lang="en-GB" sz="2800" dirty="0" smtClean="0"/>
              <a:t>practices, H&amp;S and </a:t>
            </a:r>
            <a:r>
              <a:rPr lang="en-GB" sz="2800" dirty="0" smtClean="0"/>
              <a:t>Working Practices</a:t>
            </a:r>
            <a:endParaRPr lang="en-US" sz="2800" b="1" dirty="0"/>
          </a:p>
        </p:txBody>
      </p:sp>
      <p:pic>
        <p:nvPicPr>
          <p:cNvPr id="7" name="Picture 2" descr="HealthSafety3"/>
          <p:cNvPicPr>
            <a:picLocks noChangeAspect="1" noChangeArrowheads="1"/>
          </p:cNvPicPr>
          <p:nvPr/>
        </p:nvPicPr>
        <p:blipFill>
          <a:blip r:embed="rId4" cstate="print"/>
          <a:srcRect/>
          <a:stretch>
            <a:fillRect/>
          </a:stretch>
        </p:blipFill>
        <p:spPr bwMode="auto">
          <a:xfrm>
            <a:off x="251520" y="4005064"/>
            <a:ext cx="4788590" cy="2448272"/>
          </a:xfrm>
          <a:prstGeom prst="rect">
            <a:avLst/>
          </a:prstGeom>
          <a:noFill/>
        </p:spPr>
      </p:pic>
      <p:sp>
        <p:nvSpPr>
          <p:cNvPr id="3" name="Rectangle 2"/>
          <p:cNvSpPr/>
          <p:nvPr/>
        </p:nvSpPr>
        <p:spPr>
          <a:xfrm>
            <a:off x="5040110" y="4028378"/>
            <a:ext cx="3743850" cy="646331"/>
          </a:xfrm>
          <a:prstGeom prst="rect">
            <a:avLst/>
          </a:prstGeom>
        </p:spPr>
        <p:txBody>
          <a:bodyPr wrap="square">
            <a:spAutoFit/>
          </a:bodyPr>
          <a:lstStyle/>
          <a:p>
            <a:pPr marL="285750" indent="-285750">
              <a:buFont typeface="Arial" pitchFamily="34" charset="0"/>
              <a:buChar char="•"/>
            </a:pPr>
            <a:r>
              <a:rPr lang="en-GB" dirty="0">
                <a:latin typeface="Calibri" pitchFamily="34" charset="0"/>
                <a:cs typeface="Calibri" pitchFamily="34" charset="0"/>
              </a:rPr>
              <a:t>Spot the possible hazards within the office below:</a:t>
            </a: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764704"/>
            <a:ext cx="8784976" cy="3528392"/>
          </a:xfrm>
        </p:spPr>
        <p:txBody>
          <a:bodyPr>
            <a:normAutofit/>
          </a:bodyPr>
          <a:lstStyle/>
          <a:p>
            <a:pPr marL="285750" indent="-285750"/>
            <a:r>
              <a:rPr lang="en-GB" sz="1800" dirty="0" smtClean="0"/>
              <a:t>Below is a spider diagram (You can enlarge it if needed) which highlights </a:t>
            </a:r>
            <a:r>
              <a:rPr lang="en-GB" sz="1800" b="1" dirty="0" smtClean="0"/>
              <a:t>some</a:t>
            </a:r>
            <a:r>
              <a:rPr lang="en-GB" sz="1800" dirty="0" smtClean="0"/>
              <a:t> of the safety issues that could be found at work and how it these can be avoided.</a:t>
            </a:r>
            <a:endParaRPr lang="en-US" sz="1800" dirty="0"/>
          </a:p>
        </p:txBody>
      </p:sp>
      <p:pic>
        <p:nvPicPr>
          <p:cNvPr id="2050" name="Picture 2" descr="http://mikesimarta.files.wordpress.com/2009/10/bubblus_health_and_safety_at_work.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251520" y="1512167"/>
            <a:ext cx="8712968" cy="4653137"/>
          </a:xfrm>
          <a:prstGeom prst="rect">
            <a:avLst/>
          </a:prstGeom>
          <a:noFill/>
        </p:spPr>
      </p:pic>
      <p:sp>
        <p:nvSpPr>
          <p:cNvPr id="6" name="Title 1"/>
          <p:cNvSpPr>
            <a:spLocks noGrp="1"/>
          </p:cNvSpPr>
          <p:nvPr>
            <p:ph type="title"/>
          </p:nvPr>
        </p:nvSpPr>
        <p:spPr>
          <a:xfrm>
            <a:off x="123328" y="188640"/>
            <a:ext cx="8841160" cy="432048"/>
          </a:xfrm>
        </p:spPr>
        <p:txBody>
          <a:bodyPr>
            <a:noAutofit/>
          </a:bodyPr>
          <a:lstStyle/>
          <a:p>
            <a:r>
              <a:rPr lang="en-GB" sz="2700" dirty="0" smtClean="0"/>
              <a:t>P1.2 </a:t>
            </a:r>
            <a:r>
              <a:rPr lang="en-GB" sz="2700" dirty="0"/>
              <a:t>- Good working </a:t>
            </a:r>
            <a:r>
              <a:rPr lang="en-GB" sz="2700" dirty="0" smtClean="0"/>
              <a:t>practices - </a:t>
            </a:r>
            <a:r>
              <a:rPr lang="en-GB" sz="2700" dirty="0" smtClean="0"/>
              <a:t>H&amp;S and </a:t>
            </a:r>
            <a:r>
              <a:rPr lang="en-GB" sz="2700" dirty="0" smtClean="0"/>
              <a:t>Working Practices</a:t>
            </a:r>
            <a:endParaRPr lang="en-US" sz="2700" b="1" dirty="0"/>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Content Placeholder 2"/>
          <p:cNvSpPr>
            <a:spLocks noGrp="1"/>
          </p:cNvSpPr>
          <p:nvPr>
            <p:ph idx="1"/>
          </p:nvPr>
        </p:nvSpPr>
        <p:spPr>
          <a:xfrm>
            <a:off x="285720" y="736054"/>
            <a:ext cx="8606760" cy="5717282"/>
          </a:xfrm>
        </p:spPr>
        <p:txBody>
          <a:bodyPr>
            <a:normAutofit/>
          </a:bodyPr>
          <a:lstStyle/>
          <a:p>
            <a:pPr marL="177800" indent="-177800"/>
            <a:r>
              <a:rPr lang="en-GB" sz="1300" b="1" dirty="0" smtClean="0"/>
              <a:t>Legal Measures to </a:t>
            </a:r>
            <a:r>
              <a:rPr lang="en-GB" sz="1300" b="1" dirty="0" smtClean="0"/>
              <a:t>Protect - </a:t>
            </a:r>
            <a:r>
              <a:rPr lang="en-GB" sz="1300" dirty="0" smtClean="0"/>
              <a:t>Measures </a:t>
            </a:r>
            <a:r>
              <a:rPr lang="en-GB" sz="1300" dirty="0" smtClean="0"/>
              <a:t>employers should take include:</a:t>
            </a:r>
          </a:p>
          <a:p>
            <a:pPr marL="355600" lvl="1" indent="-173038"/>
            <a:r>
              <a:rPr lang="en-GB" sz="1300" dirty="0" smtClean="0"/>
              <a:t>Understanding the law make sure someone in your organisation has a health and safety brief covering all areas, not just computers.</a:t>
            </a:r>
          </a:p>
          <a:p>
            <a:pPr marL="355600" lvl="1" indent="-173038"/>
            <a:r>
              <a:rPr lang="en-GB" sz="1300" dirty="0" smtClean="0"/>
              <a:t>Being aware of the health risks the government officially recognises some of the risks although there are some grey areas you'll need to make up your own mind about.</a:t>
            </a:r>
          </a:p>
          <a:p>
            <a:pPr marL="355600" lvl="1" indent="-173038"/>
            <a:r>
              <a:rPr lang="en-GB" sz="1300" dirty="0" smtClean="0"/>
              <a:t>Assessing the risks using procedures set out in the law be systematic and get help if you need it.</a:t>
            </a:r>
          </a:p>
          <a:p>
            <a:pPr marL="355600" lvl="1" indent="-173038"/>
            <a:r>
              <a:rPr lang="en-GB" sz="1300" dirty="0" smtClean="0"/>
              <a:t>Get a health and safety audit done by a competent organisation if necessary.</a:t>
            </a:r>
          </a:p>
          <a:p>
            <a:pPr marL="355600" lvl="1" indent="-173038"/>
            <a:r>
              <a:rPr lang="en-GB" sz="1300" dirty="0" smtClean="0"/>
              <a:t>Taking steps to minimise the risks this may only involve taking simple measures.</a:t>
            </a:r>
          </a:p>
          <a:p>
            <a:pPr marL="355600" lvl="1" indent="-173038"/>
            <a:r>
              <a:rPr lang="en-GB" sz="1300" dirty="0" smtClean="0"/>
              <a:t>Training all users to recognise the risks if people aren't aware of the dangers they can't take adequate precautions to protect their health.</a:t>
            </a:r>
          </a:p>
          <a:p>
            <a:pPr marL="355600" lvl="1" indent="-173038"/>
            <a:r>
              <a:rPr lang="en-GB" sz="1300" dirty="0" smtClean="0"/>
              <a:t>Taking users views seriously if users feel there is something wrong there often is</a:t>
            </a:r>
            <a:r>
              <a:rPr lang="en-GB" sz="1300" dirty="0" smtClean="0"/>
              <a:t>.</a:t>
            </a:r>
          </a:p>
          <a:p>
            <a:pPr marL="177800" indent="-177800"/>
            <a:r>
              <a:rPr lang="en-GB" sz="1300" b="1" dirty="0"/>
              <a:t>What problems are there</a:t>
            </a:r>
            <a:r>
              <a:rPr lang="en-GB" sz="1300" b="1" dirty="0" smtClean="0"/>
              <a:t>? - </a:t>
            </a:r>
            <a:r>
              <a:rPr lang="en-GB" sz="1300" dirty="0" smtClean="0"/>
              <a:t>Most </a:t>
            </a:r>
            <a:r>
              <a:rPr lang="en-GB" sz="1300" dirty="0"/>
              <a:t>of the problems are caused by the fact that people are sitting in the same position doing the same task over and over again.</a:t>
            </a:r>
          </a:p>
          <a:p>
            <a:pPr marL="355600" lvl="1" indent="-173038"/>
            <a:r>
              <a:rPr lang="en-GB" sz="1300" dirty="0"/>
              <a:t>Sitting at the wrong height and in the same position for long periods of time is the most common cause of back pain.</a:t>
            </a:r>
          </a:p>
          <a:p>
            <a:pPr marL="355600" lvl="1" indent="-173038"/>
            <a:r>
              <a:rPr lang="en-GB" sz="1300" dirty="0"/>
              <a:t>Using the keyboard and fingers and repeatedly making the same small movement over and over again can cause </a:t>
            </a:r>
            <a:r>
              <a:rPr lang="en-GB" sz="1300" b="1" dirty="0"/>
              <a:t>carpal tunnel syndrome</a:t>
            </a:r>
            <a:r>
              <a:rPr lang="en-GB" sz="1300" dirty="0"/>
              <a:t> and other forms of </a:t>
            </a:r>
            <a:r>
              <a:rPr lang="en-GB" sz="1300" b="1" dirty="0"/>
              <a:t>RSI</a:t>
            </a:r>
            <a:r>
              <a:rPr lang="en-GB" sz="1300" dirty="0"/>
              <a:t> - </a:t>
            </a:r>
            <a:r>
              <a:rPr lang="en-GB" sz="1300" b="1" dirty="0"/>
              <a:t>repetitive strain injury</a:t>
            </a:r>
            <a:r>
              <a:rPr lang="en-GB" sz="1300" dirty="0"/>
              <a:t>.</a:t>
            </a:r>
          </a:p>
          <a:p>
            <a:pPr marL="355600" lvl="1" indent="-173038"/>
            <a:r>
              <a:rPr lang="en-GB" sz="1300" dirty="0"/>
              <a:t>Glare or reflections from windows or lights and a dirty screen are the most common cause of eyestrain and headaches.</a:t>
            </a:r>
          </a:p>
          <a:p>
            <a:pPr marL="177800" indent="-177800"/>
            <a:r>
              <a:rPr lang="en-US" sz="1300" dirty="0" smtClean="0"/>
              <a:t>Manufacturers </a:t>
            </a:r>
            <a:r>
              <a:rPr lang="en-US" sz="1300" dirty="0"/>
              <a:t>are required to ensure that their products comply, such </a:t>
            </a:r>
            <a:r>
              <a:rPr lang="en-US" sz="1300" dirty="0" smtClean="0"/>
              <a:t>as:</a:t>
            </a:r>
          </a:p>
          <a:p>
            <a:pPr marL="355600" lvl="1" indent="-173038"/>
            <a:r>
              <a:rPr lang="en-GB" sz="1300" dirty="0" smtClean="0"/>
              <a:t>Notebook </a:t>
            </a:r>
            <a:r>
              <a:rPr lang="en-GB" sz="1300" dirty="0"/>
              <a:t>PCs are not suitable for entering large amounts of </a:t>
            </a:r>
            <a:r>
              <a:rPr lang="en-GB" sz="1300" dirty="0" smtClean="0"/>
              <a:t>data</a:t>
            </a:r>
          </a:p>
          <a:p>
            <a:pPr marL="355600" lvl="1" indent="-173038"/>
            <a:r>
              <a:rPr lang="en-GB" sz="1300" dirty="0" smtClean="0"/>
              <a:t>Keyboards </a:t>
            </a:r>
            <a:r>
              <a:rPr lang="en-GB" sz="1300" dirty="0"/>
              <a:t>must be separate and </a:t>
            </a:r>
            <a:r>
              <a:rPr lang="en-GB" sz="1300" dirty="0" smtClean="0"/>
              <a:t>moveable</a:t>
            </a:r>
          </a:p>
          <a:p>
            <a:pPr marL="355600" lvl="1" indent="-173038"/>
            <a:r>
              <a:rPr lang="en-GB" sz="1300" dirty="0" smtClean="0"/>
              <a:t>Screens </a:t>
            </a:r>
            <a:r>
              <a:rPr lang="en-GB" sz="1300" dirty="0"/>
              <a:t>must tilt and </a:t>
            </a:r>
            <a:r>
              <a:rPr lang="en-GB" sz="1300" dirty="0" smtClean="0"/>
              <a:t>swivel</a:t>
            </a:r>
            <a:endParaRPr lang="en-GB" sz="1300" i="1" dirty="0" smtClean="0"/>
          </a:p>
        </p:txBody>
      </p:sp>
      <p:sp>
        <p:nvSpPr>
          <p:cNvPr id="5" name="Title 1"/>
          <p:cNvSpPr>
            <a:spLocks noGrp="1"/>
          </p:cNvSpPr>
          <p:nvPr>
            <p:ph type="title"/>
          </p:nvPr>
        </p:nvSpPr>
        <p:spPr>
          <a:xfrm>
            <a:off x="123328" y="188640"/>
            <a:ext cx="8841160" cy="432048"/>
          </a:xfrm>
        </p:spPr>
        <p:txBody>
          <a:bodyPr>
            <a:noAutofit/>
          </a:bodyPr>
          <a:lstStyle/>
          <a:p>
            <a:r>
              <a:rPr lang="en-GB" sz="3200" dirty="0" smtClean="0"/>
              <a:t>P1.2 </a:t>
            </a:r>
            <a:r>
              <a:rPr lang="en-GB" sz="3200" dirty="0"/>
              <a:t>- Good working </a:t>
            </a:r>
            <a:r>
              <a:rPr lang="en-GB" sz="3200" dirty="0" smtClean="0"/>
              <a:t>practices - </a:t>
            </a:r>
            <a:r>
              <a:rPr lang="en-GB" sz="3200" dirty="0" smtClean="0"/>
              <a:t>H&amp;S and </a:t>
            </a:r>
            <a:r>
              <a:rPr lang="en-GB" sz="3200" dirty="0"/>
              <a:t>M</a:t>
            </a:r>
            <a:r>
              <a:rPr lang="en-GB" sz="3200" dirty="0" smtClean="0"/>
              <a:t>easures</a:t>
            </a:r>
            <a:endParaRPr lang="en-US" sz="3200" b="1" dirty="0"/>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90819" name="Rectangle 3"/>
          <p:cNvSpPr>
            <a:spLocks noGrp="1" noChangeArrowheads="1"/>
          </p:cNvSpPr>
          <p:nvPr>
            <p:ph idx="1"/>
          </p:nvPr>
        </p:nvSpPr>
        <p:spPr>
          <a:xfrm>
            <a:off x="179512" y="692696"/>
            <a:ext cx="8784976" cy="5832648"/>
          </a:xfrm>
        </p:spPr>
        <p:txBody>
          <a:bodyPr>
            <a:noAutofit/>
          </a:bodyPr>
          <a:lstStyle/>
          <a:p>
            <a:pPr marL="273050" indent="-273050">
              <a:spcAft>
                <a:spcPts val="300"/>
              </a:spcAft>
            </a:pPr>
            <a:r>
              <a:rPr lang="en-GB" sz="1500" b="1" dirty="0" smtClean="0"/>
              <a:t>The </a:t>
            </a:r>
            <a:r>
              <a:rPr lang="en-GB" sz="1500" b="1" dirty="0" smtClean="0"/>
              <a:t>Risks - </a:t>
            </a:r>
            <a:r>
              <a:rPr lang="en-GB" sz="1500" dirty="0" smtClean="0"/>
              <a:t>With </a:t>
            </a:r>
            <a:r>
              <a:rPr lang="en-GB" sz="1500" dirty="0" smtClean="0"/>
              <a:t>the increase in computer use, a number of health and safety concerns related to vision and body aches and pains have arisen. Many problems with computer use are  temporary and can be resolved by adopting simple corrective action. Most problems related to computer use are completely </a:t>
            </a:r>
            <a:r>
              <a:rPr lang="en-GB" sz="1500" dirty="0" smtClean="0"/>
              <a:t>preventable.</a:t>
            </a:r>
          </a:p>
          <a:p>
            <a:pPr marL="273050" indent="-273050">
              <a:spcAft>
                <a:spcPts val="300"/>
              </a:spcAft>
            </a:pPr>
            <a:r>
              <a:rPr lang="en-GB" sz="1500" dirty="0" smtClean="0"/>
              <a:t>However </a:t>
            </a:r>
            <a:r>
              <a:rPr lang="en-GB" sz="1500" dirty="0" smtClean="0"/>
              <a:t>it is important to seek medical attention if you experience any symptoms:</a:t>
            </a:r>
          </a:p>
          <a:p>
            <a:pPr marL="454025" lvl="1">
              <a:spcAft>
                <a:spcPts val="300"/>
              </a:spcAft>
            </a:pPr>
            <a:r>
              <a:rPr lang="en-GB" sz="1500" dirty="0" smtClean="0"/>
              <a:t>RSI - Usually affects hands, wrists, elbows, arms, shoulders and neck</a:t>
            </a:r>
          </a:p>
          <a:p>
            <a:pPr marL="454025" lvl="1">
              <a:spcAft>
                <a:spcPts val="300"/>
              </a:spcAft>
            </a:pPr>
            <a:r>
              <a:rPr lang="en-GB" sz="1500" dirty="0" smtClean="0"/>
              <a:t>Continual or Recurring Discomfort</a:t>
            </a:r>
          </a:p>
          <a:p>
            <a:pPr marL="454025" lvl="1">
              <a:spcAft>
                <a:spcPts val="300"/>
              </a:spcAft>
            </a:pPr>
            <a:r>
              <a:rPr lang="en-GB" sz="1500" dirty="0" smtClean="0"/>
              <a:t>Aches and Pains</a:t>
            </a:r>
          </a:p>
          <a:p>
            <a:pPr marL="454025" lvl="1">
              <a:spcAft>
                <a:spcPts val="300"/>
              </a:spcAft>
            </a:pPr>
            <a:r>
              <a:rPr lang="en-GB" sz="1500" dirty="0" smtClean="0"/>
              <a:t>Throbbing and Tingling</a:t>
            </a:r>
          </a:p>
          <a:p>
            <a:pPr marL="454025" lvl="1">
              <a:spcAft>
                <a:spcPts val="300"/>
              </a:spcAft>
            </a:pPr>
            <a:r>
              <a:rPr lang="en-GB" sz="1500" dirty="0"/>
              <a:t>Numbness and Stiffness</a:t>
            </a:r>
            <a:endParaRPr lang="en-GB" sz="1500" dirty="0" smtClean="0"/>
          </a:p>
          <a:p>
            <a:pPr marL="454025" lvl="1">
              <a:spcAft>
                <a:spcPts val="300"/>
              </a:spcAft>
            </a:pPr>
            <a:r>
              <a:rPr lang="en-GB" sz="1500" dirty="0" smtClean="0"/>
              <a:t>Burning Sensation</a:t>
            </a:r>
          </a:p>
          <a:p>
            <a:pPr marL="269875" indent="-255588">
              <a:spcAft>
                <a:spcPts val="300"/>
              </a:spcAft>
            </a:pPr>
            <a:r>
              <a:rPr lang="en-GB" sz="1500" dirty="0" smtClean="0"/>
              <a:t>HSE </a:t>
            </a:r>
            <a:r>
              <a:rPr lang="en-GB" sz="1500" dirty="0"/>
              <a:t>says more than 100,000 workers suffer to some </a:t>
            </a:r>
            <a:r>
              <a:rPr lang="en-GB" sz="1500" dirty="0" smtClean="0"/>
              <a:t>degree</a:t>
            </a:r>
          </a:p>
          <a:p>
            <a:pPr marL="269875" indent="-255588">
              <a:spcAft>
                <a:spcPts val="300"/>
              </a:spcAft>
            </a:pPr>
            <a:r>
              <a:rPr lang="en-GB" sz="1500" b="1" dirty="0" smtClean="0"/>
              <a:t>Repetitive </a:t>
            </a:r>
            <a:r>
              <a:rPr lang="en-GB" sz="1500" b="1" dirty="0"/>
              <a:t>Strain Injury </a:t>
            </a:r>
            <a:r>
              <a:rPr lang="en-GB" sz="1500" b="1" dirty="0" smtClean="0"/>
              <a:t>- </a:t>
            </a:r>
            <a:r>
              <a:rPr lang="en-GB" sz="1500" dirty="0" smtClean="0"/>
              <a:t>If </a:t>
            </a:r>
            <a:r>
              <a:rPr lang="en-GB" sz="1500" dirty="0"/>
              <a:t>you work in an office and use a computer, </a:t>
            </a:r>
            <a:r>
              <a:rPr lang="en-GB" sz="1500" dirty="0" smtClean="0"/>
              <a:t>it is </a:t>
            </a:r>
            <a:r>
              <a:rPr lang="en-GB" sz="1500" dirty="0"/>
              <a:t>now recognised that you can get RSI from </a:t>
            </a:r>
            <a:r>
              <a:rPr lang="en-GB" sz="1500" dirty="0" smtClean="0"/>
              <a:t>over using </a:t>
            </a:r>
            <a:r>
              <a:rPr lang="en-GB" sz="1500" dirty="0"/>
              <a:t>a keyboard.  </a:t>
            </a:r>
            <a:r>
              <a:rPr lang="en-GB" sz="1500" dirty="0" smtClean="0"/>
              <a:t>Repetitive </a:t>
            </a:r>
            <a:r>
              <a:rPr lang="en-GB" sz="1500" dirty="0"/>
              <a:t>Strain Injuries occur from repeated </a:t>
            </a:r>
            <a:r>
              <a:rPr lang="en-GB" sz="1500" dirty="0" smtClean="0"/>
              <a:t>similar physical </a:t>
            </a:r>
            <a:r>
              <a:rPr lang="en-GB" sz="1500" dirty="0"/>
              <a:t>movements doing damage to tendons, nerves, muscles, and </a:t>
            </a:r>
            <a:r>
              <a:rPr lang="en-GB" sz="1500" dirty="0" smtClean="0"/>
              <a:t>soft </a:t>
            </a:r>
            <a:r>
              <a:rPr lang="en-GB" sz="1500" dirty="0"/>
              <a:t>body tissues</a:t>
            </a:r>
          </a:p>
          <a:p>
            <a:pPr marL="273050" indent="-273050">
              <a:spcAft>
                <a:spcPts val="300"/>
              </a:spcAft>
            </a:pPr>
            <a:r>
              <a:rPr lang="en-GB" sz="1500" dirty="0"/>
              <a:t>The rise of computer use and flat, light-touch keyboards that permit high speed typing have resulted in an epidemic of injuries of the hands, arms, and shoulders. Use of pointing devices like mice and trackballs </a:t>
            </a:r>
            <a:r>
              <a:rPr lang="en-GB" sz="1500" dirty="0" smtClean="0"/>
              <a:t>can cause </a:t>
            </a:r>
            <a:r>
              <a:rPr lang="en-GB" sz="1500" dirty="0"/>
              <a:t>as much </a:t>
            </a:r>
            <a:r>
              <a:rPr lang="en-GB" sz="1500" dirty="0" smtClean="0"/>
              <a:t>damage. </a:t>
            </a:r>
            <a:endParaRPr lang="en-GB" sz="1500" dirty="0"/>
          </a:p>
          <a:p>
            <a:pPr marL="273050" indent="-273050">
              <a:spcAft>
                <a:spcPts val="300"/>
              </a:spcAft>
            </a:pPr>
            <a:r>
              <a:rPr lang="en-GB" sz="1500" dirty="0"/>
              <a:t>The thousands of repeated keystrokes and long periods of clutching and dragging with mice slowly accumulates damage to the </a:t>
            </a:r>
            <a:r>
              <a:rPr lang="en-GB" sz="1500" dirty="0" smtClean="0"/>
              <a:t>body. This </a:t>
            </a:r>
            <a:r>
              <a:rPr lang="en-GB" sz="1500" dirty="0"/>
              <a:t>can happen even more quickly as a result of typing technique and body positions that place unnecessary stress on the tendons and nerves in the hand, wrist, arms, and even the shoulders and neck</a:t>
            </a:r>
          </a:p>
          <a:p>
            <a:pPr marL="273050" indent="-273050">
              <a:spcAft>
                <a:spcPts val="300"/>
              </a:spcAft>
            </a:pPr>
            <a:r>
              <a:rPr lang="en-GB" sz="1500" dirty="0"/>
              <a:t>Lack of adequate rest and breaks and using excessive force almost </a:t>
            </a:r>
            <a:r>
              <a:rPr lang="en-GB" sz="1500" dirty="0" smtClean="0"/>
              <a:t>guarantee trouble.</a:t>
            </a:r>
            <a:endParaRPr lang="en-GB" sz="1500" dirty="0" smtClean="0"/>
          </a:p>
        </p:txBody>
      </p:sp>
      <p:sp>
        <p:nvSpPr>
          <p:cNvPr id="5" name="Title 1"/>
          <p:cNvSpPr>
            <a:spLocks noGrp="1"/>
          </p:cNvSpPr>
          <p:nvPr>
            <p:ph type="title"/>
          </p:nvPr>
        </p:nvSpPr>
        <p:spPr>
          <a:xfrm>
            <a:off x="123328" y="188640"/>
            <a:ext cx="8841160" cy="432048"/>
          </a:xfrm>
        </p:spPr>
        <p:txBody>
          <a:bodyPr>
            <a:noAutofit/>
          </a:bodyPr>
          <a:lstStyle/>
          <a:p>
            <a:r>
              <a:rPr lang="en-GB" sz="3200" dirty="0" smtClean="0"/>
              <a:t>P1.2 </a:t>
            </a:r>
            <a:r>
              <a:rPr lang="en-GB" sz="3200" dirty="0"/>
              <a:t>- Good working </a:t>
            </a:r>
            <a:r>
              <a:rPr lang="en-GB" sz="3200" dirty="0" smtClean="0"/>
              <a:t>practices - </a:t>
            </a:r>
            <a:r>
              <a:rPr lang="en-GB" sz="3200" dirty="0" smtClean="0"/>
              <a:t>H&amp;S and </a:t>
            </a:r>
            <a:r>
              <a:rPr lang="en-GB" sz="3200" dirty="0" smtClean="0"/>
              <a:t>Risks</a:t>
            </a:r>
            <a:endParaRPr lang="en-US" sz="3200" b="1" dirty="0"/>
          </a:p>
        </p:txBody>
      </p:sp>
      <p:pic>
        <p:nvPicPr>
          <p:cNvPr id="6" name="Picture 2"/>
          <p:cNvPicPr>
            <a:picLocks noChangeAspect="1" noChangeArrowheads="1"/>
          </p:cNvPicPr>
          <p:nvPr/>
        </p:nvPicPr>
        <p:blipFill>
          <a:blip r:embed="rId3" cstate="print"/>
          <a:srcRect/>
          <a:stretch>
            <a:fillRect/>
          </a:stretch>
        </p:blipFill>
        <p:spPr bwMode="auto">
          <a:xfrm>
            <a:off x="7668344" y="2348880"/>
            <a:ext cx="1340768" cy="1340768"/>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692696"/>
            <a:ext cx="8784976" cy="5760640"/>
          </a:xfrm>
        </p:spPr>
        <p:txBody>
          <a:bodyPr>
            <a:noAutofit/>
          </a:bodyPr>
          <a:lstStyle/>
          <a:p>
            <a:pPr marL="273050" indent="-273050"/>
            <a:r>
              <a:rPr lang="en-GB" sz="1400" b="1" dirty="0" smtClean="0"/>
              <a:t>Repetitive Strain Injury </a:t>
            </a:r>
            <a:r>
              <a:rPr lang="en-GB" sz="1400" b="1" dirty="0" smtClean="0"/>
              <a:t>- What </a:t>
            </a:r>
            <a:r>
              <a:rPr lang="en-GB" sz="1400" b="1" dirty="0" smtClean="0"/>
              <a:t>are the Symptoms?</a:t>
            </a:r>
            <a:endParaRPr lang="en-GB" sz="1400" dirty="0" smtClean="0"/>
          </a:p>
          <a:p>
            <a:pPr marL="450850" lvl="1" indent="-177800"/>
            <a:r>
              <a:rPr lang="en-GB" sz="1400" dirty="0" smtClean="0"/>
              <a:t>Tightness, discomfort, stiffness, soreness or burning in the hands, wrists, fingers, forearms, or elbows </a:t>
            </a:r>
          </a:p>
          <a:p>
            <a:pPr marL="450850" lvl="1" indent="-177800"/>
            <a:r>
              <a:rPr lang="en-GB" sz="1400" dirty="0" smtClean="0"/>
              <a:t>Tingling, coldness, or numbness in the hands </a:t>
            </a:r>
          </a:p>
          <a:p>
            <a:pPr marL="450850" lvl="1" indent="-177800"/>
            <a:r>
              <a:rPr lang="en-GB" sz="1400" dirty="0" smtClean="0"/>
              <a:t>Clumsiness or loss of strength and coordination in the hands </a:t>
            </a:r>
          </a:p>
          <a:p>
            <a:pPr marL="450850" lvl="1" indent="-177800"/>
            <a:r>
              <a:rPr lang="en-GB" sz="1400" dirty="0" smtClean="0"/>
              <a:t>Pain that wakes you up at night </a:t>
            </a:r>
          </a:p>
          <a:p>
            <a:pPr marL="450850" lvl="1" indent="-177800"/>
            <a:r>
              <a:rPr lang="en-GB" sz="1400" dirty="0" smtClean="0"/>
              <a:t>Feeling a need to massage your hands, wrists, and arms </a:t>
            </a:r>
          </a:p>
          <a:p>
            <a:pPr marL="450850" lvl="1" indent="-177800"/>
            <a:r>
              <a:rPr lang="en-GB" sz="1400" dirty="0" smtClean="0"/>
              <a:t>Pain in the upper back, shoulders, or neck associated with using the computer</a:t>
            </a:r>
          </a:p>
          <a:p>
            <a:pPr marL="273050" indent="-273050"/>
            <a:r>
              <a:rPr lang="en-GB" sz="1400" dirty="0" smtClean="0"/>
              <a:t>A solution is to have correctly positioned keyboards and adjustable chairs so that the angle between the wrist and hand is correct. Wrist supports can also be used and workers should be allowed regular </a:t>
            </a:r>
            <a:r>
              <a:rPr lang="en-GB" sz="1400" dirty="0" smtClean="0"/>
              <a:t>breaks.</a:t>
            </a:r>
          </a:p>
          <a:p>
            <a:pPr marL="285750" indent="-285750"/>
            <a:r>
              <a:rPr lang="en-GB" sz="1400" b="1" dirty="0" smtClean="0"/>
              <a:t>Eye Strain - </a:t>
            </a:r>
            <a:r>
              <a:rPr lang="en-GB" sz="1400" b="1" dirty="0"/>
              <a:t> </a:t>
            </a:r>
            <a:r>
              <a:rPr lang="en-GB" sz="1400" dirty="0"/>
              <a:t>According to the London Hazards Centre, more than 70% of people working with </a:t>
            </a:r>
            <a:r>
              <a:rPr lang="en-GB" sz="1400" dirty="0" smtClean="0"/>
              <a:t>screen </a:t>
            </a:r>
            <a:r>
              <a:rPr lang="en-GB" sz="1400" dirty="0"/>
              <a:t>for more than </a:t>
            </a:r>
            <a:r>
              <a:rPr lang="en-GB" sz="1400" dirty="0" smtClean="0"/>
              <a:t>6 </a:t>
            </a:r>
            <a:r>
              <a:rPr lang="en-GB" sz="1400" dirty="0"/>
              <a:t>hours a day have found that they experience visual problems. The most common of these are eyestrain, double vision, temporary short-sightedness and visual </a:t>
            </a:r>
            <a:r>
              <a:rPr lang="en-GB" sz="1400" dirty="0" smtClean="0"/>
              <a:t>tiredness. </a:t>
            </a:r>
            <a:r>
              <a:rPr lang="en-GB" sz="1400" dirty="0"/>
              <a:t>Although computer usage has not been proven to cause permanent damage to healthy eyes, there is evidence to suggest that small vision defects may start to cause problems when carrying out more visually demanding tasks. </a:t>
            </a:r>
            <a:endParaRPr lang="en-GB" sz="1400" dirty="0" smtClean="0"/>
          </a:p>
          <a:p>
            <a:pPr marL="285750" indent="-285750"/>
            <a:r>
              <a:rPr lang="en-GB" sz="1400" b="1" dirty="0" smtClean="0"/>
              <a:t>Eye Strain - </a:t>
            </a:r>
            <a:r>
              <a:rPr lang="en-GB" sz="1400" dirty="0" smtClean="0"/>
              <a:t>Concerns. Computer Screens </a:t>
            </a:r>
            <a:r>
              <a:rPr lang="en-GB" sz="1400" dirty="0"/>
              <a:t>have been blamed for causing eyestrain and there are claims that prolonged exposure can lead to the development of cataracts. Companies provide free eye tests for employees working with VDU's and legislation concerning the ambient lighting in the room has been introduced. </a:t>
            </a:r>
            <a:endParaRPr lang="en-GB" sz="1400" dirty="0" smtClean="0"/>
          </a:p>
          <a:p>
            <a:pPr marL="285750" indent="-285750"/>
            <a:r>
              <a:rPr lang="en-GB" sz="1400" dirty="0" smtClean="0"/>
              <a:t>An </a:t>
            </a:r>
            <a:r>
              <a:rPr lang="en-GB" sz="1400" dirty="0"/>
              <a:t>employer may also provide screen filters that increase contrast and reduce background reflections. The </a:t>
            </a:r>
            <a:r>
              <a:rPr lang="en-GB" sz="1400" dirty="0" smtClean="0"/>
              <a:t>screens </a:t>
            </a:r>
            <a:r>
              <a:rPr lang="en-GB" sz="1400" dirty="0"/>
              <a:t>should be positioned </a:t>
            </a:r>
            <a:r>
              <a:rPr lang="en-GB" sz="1400" dirty="0" smtClean="0"/>
              <a:t>correctly to </a:t>
            </a:r>
            <a:r>
              <a:rPr lang="en-GB" sz="1400" dirty="0"/>
              <a:t>reduce external reflections from windows or blinds should be used to reduce the light reaching the screen from the window</a:t>
            </a:r>
            <a:r>
              <a:rPr lang="en-GB" sz="1400" dirty="0" smtClean="0"/>
              <a:t>.</a:t>
            </a:r>
            <a:endParaRPr lang="en-GB" sz="1400" i="1" dirty="0"/>
          </a:p>
        </p:txBody>
      </p:sp>
      <p:sp>
        <p:nvSpPr>
          <p:cNvPr id="6" name="Title 1"/>
          <p:cNvSpPr>
            <a:spLocks noGrp="1"/>
          </p:cNvSpPr>
          <p:nvPr>
            <p:ph type="title"/>
          </p:nvPr>
        </p:nvSpPr>
        <p:spPr>
          <a:xfrm>
            <a:off x="123328" y="188640"/>
            <a:ext cx="8841160" cy="432048"/>
          </a:xfrm>
        </p:spPr>
        <p:txBody>
          <a:bodyPr>
            <a:noAutofit/>
          </a:bodyPr>
          <a:lstStyle/>
          <a:p>
            <a:r>
              <a:rPr lang="en-GB" sz="2800" dirty="0" smtClean="0"/>
              <a:t>P1.2 </a:t>
            </a:r>
            <a:r>
              <a:rPr lang="en-GB" sz="2800" dirty="0"/>
              <a:t>- Good working </a:t>
            </a:r>
            <a:r>
              <a:rPr lang="en-GB" sz="2800" dirty="0" smtClean="0"/>
              <a:t>practices - </a:t>
            </a:r>
            <a:r>
              <a:rPr lang="en-GB" sz="2800" dirty="0" smtClean="0"/>
              <a:t>H&amp;S and </a:t>
            </a:r>
            <a:r>
              <a:rPr lang="en-GB" sz="2800" dirty="0" smtClean="0"/>
              <a:t>RSI and Eye Strain</a:t>
            </a:r>
            <a:endParaRPr lang="en-US" sz="2800" b="1" dirty="0"/>
          </a:p>
        </p:txBody>
      </p:sp>
      <p:graphicFrame>
        <p:nvGraphicFramePr>
          <p:cNvPr id="7" name="Table 6"/>
          <p:cNvGraphicFramePr>
            <a:graphicFrameLocks noGrp="1"/>
          </p:cNvGraphicFramePr>
          <p:nvPr>
            <p:extLst>
              <p:ext uri="{D42A27DB-BD31-4B8C-83A1-F6EECF244321}">
                <p14:modId xmlns:p14="http://schemas.microsoft.com/office/powerpoint/2010/main" val="3902859098"/>
              </p:ext>
            </p:extLst>
          </p:nvPr>
        </p:nvGraphicFramePr>
        <p:xfrm>
          <a:off x="179512" y="5877272"/>
          <a:ext cx="8784975" cy="518160"/>
        </p:xfrm>
        <a:graphic>
          <a:graphicData uri="http://schemas.openxmlformats.org/drawingml/2006/table">
            <a:tbl>
              <a:tblPr firstRow="1" bandRow="1">
                <a:tableStyleId>{5C22544A-7EE6-4342-B048-85BDC9FD1C3A}</a:tableStyleId>
              </a:tblPr>
              <a:tblGrid>
                <a:gridCol w="720080"/>
                <a:gridCol w="1368152"/>
                <a:gridCol w="3528392"/>
                <a:gridCol w="1296144"/>
                <a:gridCol w="1872207"/>
              </a:tblGrid>
              <a:tr h="432048">
                <a:tc>
                  <a:txBody>
                    <a:bodyPr/>
                    <a:lstStyle/>
                    <a:p>
                      <a:pPr algn="ctr"/>
                      <a:r>
                        <a:rPr lang="en-GB" sz="1400" dirty="0" smtClean="0"/>
                        <a:t>Glare</a:t>
                      </a:r>
                      <a:endParaRPr lang="en-GB" sz="1400" dirty="0">
                        <a:solidFill>
                          <a:schemeClr val="tx1"/>
                        </a:solidFill>
                        <a:latin typeface="Calibri" pitchFamily="34" charset="0"/>
                        <a:cs typeface="Calibri" pitchFamily="34" charset="0"/>
                      </a:endParaRPr>
                    </a:p>
                  </a:txBody>
                  <a:tcPr anchor="ctr"/>
                </a:tc>
                <a:tc>
                  <a:txBody>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lang="en-GB" sz="1400" dirty="0" smtClean="0"/>
                        <a:t>Improper lighting</a:t>
                      </a:r>
                      <a:endParaRPr lang="en-GB" sz="1400" b="1" dirty="0" smtClean="0">
                        <a:solidFill>
                          <a:schemeClr val="tx1"/>
                        </a:solidFill>
                        <a:latin typeface="Calibri" pitchFamily="34" charset="0"/>
                        <a:cs typeface="Calibri" pitchFamily="34" charset="0"/>
                      </a:endParaRPr>
                    </a:p>
                  </a:txBody>
                  <a:tcPr anchor="ctr"/>
                </a:tc>
                <a:tc>
                  <a:txBody>
                    <a:bodyPr/>
                    <a:lstStyle/>
                    <a:p>
                      <a:pPr algn="ctr"/>
                      <a:r>
                        <a:rPr lang="en-GB" sz="1400" dirty="0" smtClean="0"/>
                        <a:t>Improperly corrected vision (wrong glasses)</a:t>
                      </a:r>
                      <a:endParaRPr lang="en-GB" sz="1400" dirty="0">
                        <a:solidFill>
                          <a:schemeClr val="tx1"/>
                        </a:solidFill>
                        <a:latin typeface="Calibri" pitchFamily="34" charset="0"/>
                        <a:cs typeface="Calibri" pitchFamily="34" charset="0"/>
                      </a:endParaRPr>
                    </a:p>
                  </a:txBody>
                  <a:tcPr anchor="ctr"/>
                </a:tc>
                <a:tc>
                  <a:txBody>
                    <a:bodyPr/>
                    <a:lstStyle/>
                    <a:p>
                      <a:pPr algn="ctr"/>
                      <a:r>
                        <a:rPr lang="en-GB" sz="1400" dirty="0" smtClean="0"/>
                        <a:t>Poor work practices</a:t>
                      </a:r>
                      <a:endParaRPr lang="en-GB" sz="1400" dirty="0">
                        <a:solidFill>
                          <a:schemeClr val="tx1"/>
                        </a:solidFill>
                        <a:latin typeface="Calibri" pitchFamily="34" charset="0"/>
                        <a:cs typeface="Calibri" pitchFamily="34" charset="0"/>
                      </a:endParaRPr>
                    </a:p>
                  </a:txBody>
                  <a:tcPr anchor="ctr"/>
                </a:tc>
                <a:tc>
                  <a:txBody>
                    <a:bodyPr/>
                    <a:lstStyle/>
                    <a:p>
                      <a:pPr algn="ctr"/>
                      <a:r>
                        <a:rPr lang="en-GB" sz="1400" dirty="0" smtClean="0"/>
                        <a:t>Poorly designed workstations</a:t>
                      </a:r>
                      <a:endParaRPr lang="en-GB" sz="1400" dirty="0">
                        <a:solidFill>
                          <a:schemeClr val="tx1"/>
                        </a:solidFill>
                        <a:latin typeface="Calibri" pitchFamily="34" charset="0"/>
                        <a:cs typeface="Calibri" pitchFamily="34" charset="0"/>
                      </a:endParaRPr>
                    </a:p>
                  </a:txBody>
                  <a:tcPr anchor="ctr"/>
                </a:tc>
              </a:tr>
            </a:tbl>
          </a:graphicData>
        </a:graphic>
      </p:graphicFrame>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548680"/>
            <a:ext cx="8771978" cy="5904656"/>
          </a:xfrm>
        </p:spPr>
        <p:txBody>
          <a:bodyPr>
            <a:noAutofit/>
          </a:bodyPr>
          <a:lstStyle/>
          <a:p>
            <a:pPr marL="273050" indent="-273050"/>
            <a:r>
              <a:rPr lang="en-GB" sz="1500" b="1" dirty="0" smtClean="0"/>
              <a:t>Computers And Stress - </a:t>
            </a:r>
            <a:r>
              <a:rPr lang="en-GB" sz="1500" b="1" i="1" dirty="0" smtClean="0"/>
              <a:t>October </a:t>
            </a:r>
            <a:r>
              <a:rPr lang="en-GB" sz="1500" b="1" i="1" dirty="0" smtClean="0"/>
              <a:t>2003: </a:t>
            </a:r>
            <a:r>
              <a:rPr lang="en-GB" sz="1500" i="1" dirty="0" smtClean="0"/>
              <a:t>Computer users need to stem the stress their machines cause them before it damages health, according to a survey. Nine out of 10 are regularly annoyed by slow, crashing machines, while time wasted fixing problems makes it worse, say security experts Symantec. A Health and Safety Executive survey of 700 managers said £1.24 billion a year was lost because of stress-related sickness and lost productivity, and an increasing amount of stress is caused by computers in the workplace. The top five causes of computer </a:t>
            </a:r>
            <a:r>
              <a:rPr lang="en-GB" sz="1500" i="1" dirty="0" smtClean="0"/>
              <a:t>related </a:t>
            </a:r>
            <a:r>
              <a:rPr lang="en-GB" sz="1500" i="1" dirty="0" smtClean="0"/>
              <a:t>stress </a:t>
            </a:r>
            <a:r>
              <a:rPr lang="en-GB" sz="1500" i="1" dirty="0" smtClean="0"/>
              <a:t>were:</a:t>
            </a:r>
          </a:p>
          <a:p>
            <a:pPr marL="273050" indent="-273050"/>
            <a:endParaRPr lang="en-GB" sz="1500" dirty="0" smtClean="0"/>
          </a:p>
          <a:p>
            <a:pPr marL="273050" indent="-273050"/>
            <a:endParaRPr lang="en-GB" sz="1500" dirty="0" smtClean="0"/>
          </a:p>
          <a:p>
            <a:pPr marL="273050" indent="-273050"/>
            <a:r>
              <a:rPr lang="en-GB" sz="1500" dirty="0" smtClean="0"/>
              <a:t>More </a:t>
            </a:r>
            <a:r>
              <a:rPr lang="en-GB" sz="1500" dirty="0" smtClean="0"/>
              <a:t>than a third of men and women will resort to extreme behaviour when confronted with computer frustration, such as violence, swearing, shouting and </a:t>
            </a:r>
            <a:r>
              <a:rPr lang="en-GB" sz="1500" dirty="0" smtClean="0"/>
              <a:t>slapping the keyboard. </a:t>
            </a:r>
          </a:p>
          <a:p>
            <a:pPr marL="273050" indent="-273050"/>
            <a:r>
              <a:rPr lang="en-GB" sz="1500" b="1" dirty="0" smtClean="0"/>
              <a:t>Computers And Stress - </a:t>
            </a:r>
            <a:r>
              <a:rPr lang="en-GB" sz="1500" dirty="0" smtClean="0"/>
              <a:t>Stress </a:t>
            </a:r>
            <a:r>
              <a:rPr lang="en-GB" sz="1500" dirty="0"/>
              <a:t>is a major health problem, which costs the UK billions of pounds every year.  Stressed employees are more susceptible to other health problems e.g. heart disease and ulcers.  Stress, in itself, is an illness that can cause long-term absence from work.  Stress in the workplace is made worse by:</a:t>
            </a:r>
          </a:p>
          <a:p>
            <a:pPr marL="454025" lvl="1"/>
            <a:r>
              <a:rPr lang="en-GB" sz="1500" dirty="0"/>
              <a:t>Using computers to monitor employee’s performance</a:t>
            </a:r>
          </a:p>
          <a:p>
            <a:pPr marL="454025" lvl="1"/>
            <a:r>
              <a:rPr lang="en-GB" sz="1500" dirty="0"/>
              <a:t>“Technophobia” (the fear of computers by older staff and their concern that they will become de-skilled by the introduction of IT)</a:t>
            </a:r>
          </a:p>
          <a:p>
            <a:pPr marL="454025" lvl="1"/>
            <a:r>
              <a:rPr lang="en-GB" sz="1500" dirty="0" smtClean="0"/>
              <a:t>Pagers</a:t>
            </a:r>
            <a:r>
              <a:rPr lang="en-GB" sz="1500" dirty="0"/>
              <a:t>, </a:t>
            </a:r>
            <a:r>
              <a:rPr lang="en-GB" sz="1500" dirty="0" smtClean="0"/>
              <a:t>Mobile Phones </a:t>
            </a:r>
            <a:r>
              <a:rPr lang="en-GB" sz="1500" dirty="0"/>
              <a:t>and </a:t>
            </a:r>
            <a:r>
              <a:rPr lang="en-GB" sz="1500" dirty="0" smtClean="0"/>
              <a:t>Laptops </a:t>
            </a:r>
            <a:r>
              <a:rPr lang="en-GB" sz="1500" dirty="0"/>
              <a:t>mean that an employee can never truly be away from the office.</a:t>
            </a:r>
          </a:p>
          <a:p>
            <a:pPr marL="454025" lvl="1"/>
            <a:r>
              <a:rPr lang="en-GB" sz="1500" dirty="0"/>
              <a:t>“Information overload” (computers can bombard people with more information than they can assimilate)</a:t>
            </a:r>
          </a:p>
          <a:p>
            <a:pPr marL="246063" lvl="0" indent="-246063"/>
            <a:r>
              <a:rPr lang="en-GB" sz="1500" dirty="0"/>
              <a:t>There is </a:t>
            </a:r>
            <a:r>
              <a:rPr lang="en-GB" sz="1500" dirty="0" smtClean="0"/>
              <a:t>evidence </a:t>
            </a:r>
            <a:r>
              <a:rPr lang="en-GB" sz="1500" dirty="0"/>
              <a:t>that ICT workers suffer particularly from stress, possibly </a:t>
            </a:r>
            <a:r>
              <a:rPr lang="en-GB" sz="1500" dirty="0" smtClean="0"/>
              <a:t>because </a:t>
            </a:r>
            <a:r>
              <a:rPr lang="en-GB" sz="1500" dirty="0"/>
              <a:t>the pace of change in ICT is so great that many feel under </a:t>
            </a:r>
            <a:r>
              <a:rPr lang="en-GB" sz="1500" dirty="0" smtClean="0"/>
              <a:t>pressure </a:t>
            </a:r>
            <a:r>
              <a:rPr lang="en-GB" sz="1500" dirty="0"/>
              <a:t>to keep up with every new </a:t>
            </a:r>
            <a:r>
              <a:rPr lang="en-GB" sz="1500" dirty="0" smtClean="0"/>
              <a:t>development.</a:t>
            </a:r>
            <a:endParaRPr lang="en-GB" sz="1500" dirty="0" smtClean="0"/>
          </a:p>
        </p:txBody>
      </p:sp>
      <p:graphicFrame>
        <p:nvGraphicFramePr>
          <p:cNvPr id="27" name="Table 26"/>
          <p:cNvGraphicFramePr>
            <a:graphicFrameLocks noGrp="1"/>
          </p:cNvGraphicFramePr>
          <p:nvPr>
            <p:extLst>
              <p:ext uri="{D42A27DB-BD31-4B8C-83A1-F6EECF244321}">
                <p14:modId xmlns:p14="http://schemas.microsoft.com/office/powerpoint/2010/main" val="356205522"/>
              </p:ext>
            </p:extLst>
          </p:nvPr>
        </p:nvGraphicFramePr>
        <p:xfrm>
          <a:off x="251521" y="2107704"/>
          <a:ext cx="8784975" cy="457200"/>
        </p:xfrm>
        <a:graphic>
          <a:graphicData uri="http://schemas.openxmlformats.org/drawingml/2006/table">
            <a:tbl>
              <a:tblPr firstRow="1" bandRow="1">
                <a:tableStyleId>{5C22544A-7EE6-4342-B048-85BDC9FD1C3A}</a:tableStyleId>
              </a:tblPr>
              <a:tblGrid>
                <a:gridCol w="2304256"/>
                <a:gridCol w="2376264"/>
                <a:gridCol w="1512168"/>
                <a:gridCol w="936104"/>
                <a:gridCol w="1656183"/>
              </a:tblGrid>
              <a:tr h="370840">
                <a:tc>
                  <a:txBody>
                    <a:bodyPr/>
                    <a:lstStyle/>
                    <a:p>
                      <a:pPr marL="0" indent="0" algn="ctr">
                        <a:buFont typeface="+mj-lt"/>
                        <a:buNone/>
                      </a:pPr>
                      <a:r>
                        <a:rPr lang="en-GB" sz="1200" dirty="0" smtClean="0"/>
                        <a:t>Slow performance and system crashes </a:t>
                      </a:r>
                      <a:endParaRPr lang="en-GB" sz="1200" i="0" dirty="0" smtClean="0">
                        <a:solidFill>
                          <a:schemeClr val="tx1"/>
                        </a:solidFill>
                        <a:latin typeface="Calibri" pitchFamily="34" charset="0"/>
                        <a:cs typeface="Calibri"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200" dirty="0" smtClean="0"/>
                        <a:t>Spam, scams and too much e-mail </a:t>
                      </a:r>
                      <a:endParaRPr lang="en-GB" sz="1200" i="0" dirty="0">
                        <a:solidFill>
                          <a:schemeClr val="tx1"/>
                        </a:solidFill>
                        <a:latin typeface="Calibri" pitchFamily="34" charset="0"/>
                        <a:cs typeface="Calibri"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200" dirty="0" smtClean="0"/>
                        <a:t>Pop-up ads</a:t>
                      </a:r>
                      <a:endParaRPr lang="en-GB" sz="1200" i="0" dirty="0">
                        <a:solidFill>
                          <a:schemeClr val="tx1"/>
                        </a:solidFill>
                        <a:latin typeface="Calibri" pitchFamily="34" charset="0"/>
                        <a:cs typeface="Calibri" pitchFamily="34" charset="0"/>
                      </a:endParaRPr>
                    </a:p>
                  </a:txBody>
                  <a:tcPr anchor="ctr"/>
                </a:tc>
                <a:tc>
                  <a:txBody>
                    <a:bodyPr/>
                    <a:lstStyle/>
                    <a:p>
                      <a:pPr algn="ctr"/>
                      <a:r>
                        <a:rPr lang="en-GB" sz="1200" dirty="0" smtClean="0"/>
                        <a:t>Viruses</a:t>
                      </a:r>
                      <a:endParaRPr lang="en-GB" sz="1200" i="0" dirty="0">
                        <a:solidFill>
                          <a:schemeClr val="tx1"/>
                        </a:solidFill>
                        <a:latin typeface="Calibri" pitchFamily="34" charset="0"/>
                        <a:cs typeface="Calibri"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200" dirty="0" smtClean="0"/>
                        <a:t>Lost or deleted files</a:t>
                      </a:r>
                      <a:endParaRPr lang="en-GB" sz="1200" i="0" dirty="0" smtClean="0">
                        <a:solidFill>
                          <a:schemeClr val="tx1"/>
                        </a:solidFill>
                        <a:latin typeface="Calibri" pitchFamily="34" charset="0"/>
                        <a:cs typeface="Calibri" pitchFamily="34" charset="0"/>
                      </a:endParaRPr>
                    </a:p>
                  </a:txBody>
                  <a:tcPr anchor="ctr"/>
                </a:tc>
              </a:tr>
            </a:tbl>
          </a:graphicData>
        </a:graphic>
      </p:graphicFrame>
      <p:sp>
        <p:nvSpPr>
          <p:cNvPr id="6" name="Title 1"/>
          <p:cNvSpPr>
            <a:spLocks noGrp="1"/>
          </p:cNvSpPr>
          <p:nvPr>
            <p:ph type="title"/>
          </p:nvPr>
        </p:nvSpPr>
        <p:spPr>
          <a:xfrm>
            <a:off x="123328" y="44624"/>
            <a:ext cx="8841160" cy="432048"/>
          </a:xfrm>
        </p:spPr>
        <p:txBody>
          <a:bodyPr>
            <a:noAutofit/>
          </a:bodyPr>
          <a:lstStyle/>
          <a:p>
            <a:r>
              <a:rPr lang="en-GB" sz="3400" dirty="0" smtClean="0"/>
              <a:t>P1.2 </a:t>
            </a:r>
            <a:r>
              <a:rPr lang="en-GB" sz="3400" dirty="0"/>
              <a:t>- Good working </a:t>
            </a:r>
            <a:r>
              <a:rPr lang="en-GB" sz="3400" dirty="0" smtClean="0"/>
              <a:t>practices - </a:t>
            </a:r>
            <a:r>
              <a:rPr lang="en-GB" sz="3400" dirty="0" smtClean="0"/>
              <a:t>H&amp;S and </a:t>
            </a:r>
            <a:r>
              <a:rPr lang="en-GB" sz="3400" dirty="0" smtClean="0"/>
              <a:t>Stress</a:t>
            </a:r>
            <a:endParaRPr lang="en-US" sz="3400" b="1" dirty="0"/>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692696"/>
            <a:ext cx="8640960" cy="5760640"/>
          </a:xfrm>
        </p:spPr>
        <p:txBody>
          <a:bodyPr>
            <a:noAutofit/>
          </a:bodyPr>
          <a:lstStyle/>
          <a:p>
            <a:pPr marL="177800" indent="-177800">
              <a:spcAft>
                <a:spcPts val="300"/>
              </a:spcAft>
            </a:pPr>
            <a:r>
              <a:rPr lang="en-GB" sz="1400" b="1" dirty="0" smtClean="0"/>
              <a:t>Stress – </a:t>
            </a:r>
            <a:r>
              <a:rPr lang="en-GB" sz="1400" dirty="0" smtClean="0"/>
              <a:t>This is one of the </a:t>
            </a:r>
            <a:r>
              <a:rPr lang="en-GB" sz="1400" dirty="0" smtClean="0"/>
              <a:t>m</a:t>
            </a:r>
            <a:r>
              <a:rPr lang="en-GB" sz="1400" dirty="0" smtClean="0"/>
              <a:t>ajor factor in work-related illness </a:t>
            </a:r>
            <a:r>
              <a:rPr lang="en-GB" sz="1400" dirty="0" smtClean="0"/>
              <a:t>. </a:t>
            </a:r>
            <a:r>
              <a:rPr lang="en-GB" sz="1400" dirty="0" smtClean="0"/>
              <a:t>Ways </a:t>
            </a:r>
            <a:r>
              <a:rPr lang="en-GB" sz="1400" dirty="0" smtClean="0"/>
              <a:t>in which computers put pressure on workers</a:t>
            </a:r>
          </a:p>
          <a:p>
            <a:pPr marL="454025" lvl="1">
              <a:spcAft>
                <a:spcPts val="300"/>
              </a:spcAft>
            </a:pPr>
            <a:r>
              <a:rPr lang="en-GB" sz="1400" dirty="0" smtClean="0"/>
              <a:t>They may be used to monitor performance</a:t>
            </a:r>
          </a:p>
          <a:p>
            <a:pPr marL="454025" lvl="1">
              <a:spcAft>
                <a:spcPts val="300"/>
              </a:spcAft>
            </a:pPr>
            <a:r>
              <a:rPr lang="en-GB" sz="1400" dirty="0" smtClean="0"/>
              <a:t>They induce fear and panic - particularly in older people</a:t>
            </a:r>
          </a:p>
          <a:p>
            <a:pPr marL="454025" lvl="1">
              <a:spcAft>
                <a:spcPts val="300"/>
              </a:spcAft>
            </a:pPr>
            <a:r>
              <a:rPr lang="en-GB" sz="1400" dirty="0" smtClean="0"/>
              <a:t>It can be impossible to escape </a:t>
            </a:r>
            <a:r>
              <a:rPr lang="en-GB" sz="1400" dirty="0" smtClean="0"/>
              <a:t>technology like </a:t>
            </a:r>
            <a:r>
              <a:rPr lang="en-GB" sz="1400" dirty="0" smtClean="0"/>
              <a:t>Mobile phones, modems, laptops</a:t>
            </a:r>
          </a:p>
          <a:p>
            <a:pPr marL="454025" lvl="1">
              <a:spcAft>
                <a:spcPts val="300"/>
              </a:spcAft>
            </a:pPr>
            <a:r>
              <a:rPr lang="en-GB" sz="1400" dirty="0" smtClean="0"/>
              <a:t>Information overload</a:t>
            </a:r>
          </a:p>
          <a:p>
            <a:pPr marL="454025" lvl="1">
              <a:spcAft>
                <a:spcPts val="300"/>
              </a:spcAft>
            </a:pPr>
            <a:r>
              <a:rPr lang="en-GB" sz="1400" dirty="0" smtClean="0"/>
              <a:t>Speed of development contributes to stress-related illnesses</a:t>
            </a:r>
          </a:p>
          <a:p>
            <a:pPr marL="177800" indent="-177800">
              <a:spcAft>
                <a:spcPts val="300"/>
              </a:spcAft>
            </a:pPr>
            <a:r>
              <a:rPr lang="en-GB" sz="1400" b="1" dirty="0" smtClean="0"/>
              <a:t>General </a:t>
            </a:r>
            <a:r>
              <a:rPr lang="en-GB" sz="1400" b="1" dirty="0" smtClean="0"/>
              <a:t>Aches and </a:t>
            </a:r>
            <a:r>
              <a:rPr lang="en-GB" sz="1400" b="1" dirty="0" smtClean="0"/>
              <a:t>Pains - </a:t>
            </a:r>
            <a:r>
              <a:rPr lang="en-GB" sz="1400" dirty="0" smtClean="0"/>
              <a:t>Workers </a:t>
            </a:r>
            <a:r>
              <a:rPr lang="en-GB" sz="1400" dirty="0" smtClean="0"/>
              <a:t>may complain of stiff necks or back problems related to their work. The solution </a:t>
            </a:r>
            <a:r>
              <a:rPr lang="en-GB" sz="1400" dirty="0" smtClean="0"/>
              <a:t>is </a:t>
            </a:r>
            <a:r>
              <a:rPr lang="en-GB" sz="1400" dirty="0" smtClean="0"/>
              <a:t>to have the correct </a:t>
            </a:r>
            <a:r>
              <a:rPr lang="en-GB" sz="1400" dirty="0" smtClean="0"/>
              <a:t>poise between </a:t>
            </a:r>
            <a:r>
              <a:rPr lang="en-GB" sz="1400" dirty="0" smtClean="0"/>
              <a:t>the positions of the keyboard the </a:t>
            </a:r>
            <a:r>
              <a:rPr lang="en-GB" sz="1400" dirty="0" smtClean="0"/>
              <a:t>head </a:t>
            </a:r>
            <a:r>
              <a:rPr lang="en-GB" sz="1400" dirty="0" smtClean="0"/>
              <a:t>and the VDU. This requires swivel mounted VDU's and adjustable </a:t>
            </a:r>
            <a:r>
              <a:rPr lang="en-GB" sz="1400" dirty="0" smtClean="0"/>
              <a:t>chairs </a:t>
            </a:r>
            <a:r>
              <a:rPr lang="en-GB" sz="1400" dirty="0" smtClean="0"/>
              <a:t>and the use of foot rests</a:t>
            </a:r>
            <a:r>
              <a:rPr lang="en-GB" sz="1400" dirty="0" smtClean="0"/>
              <a:t>.</a:t>
            </a:r>
          </a:p>
          <a:p>
            <a:pPr marL="177800" indent="-177800">
              <a:spcAft>
                <a:spcPts val="300"/>
              </a:spcAft>
            </a:pPr>
            <a:r>
              <a:rPr lang="en-GB" sz="1400" b="1" dirty="0"/>
              <a:t>Physical </a:t>
            </a:r>
            <a:r>
              <a:rPr lang="en-GB" sz="1400" b="1" dirty="0" smtClean="0"/>
              <a:t>Prevention - </a:t>
            </a:r>
            <a:r>
              <a:rPr lang="en-GB" sz="1400" dirty="0" smtClean="0"/>
              <a:t>General </a:t>
            </a:r>
            <a:r>
              <a:rPr lang="en-GB" sz="1400" dirty="0"/>
              <a:t>precautions to avoid musculoskeletal problems include:</a:t>
            </a:r>
          </a:p>
          <a:p>
            <a:pPr marL="454025" lvl="1">
              <a:spcAft>
                <a:spcPts val="300"/>
              </a:spcAft>
            </a:pPr>
            <a:r>
              <a:rPr lang="en-GB" sz="1400" dirty="0"/>
              <a:t>Taking regular breaks from working at your computer a few minutes at least once an hour</a:t>
            </a:r>
          </a:p>
          <a:p>
            <a:pPr marL="454025" lvl="1">
              <a:spcAft>
                <a:spcPts val="300"/>
              </a:spcAft>
            </a:pPr>
            <a:r>
              <a:rPr lang="en-GB" sz="1400" dirty="0"/>
              <a:t>Alternating work tasks</a:t>
            </a:r>
          </a:p>
          <a:p>
            <a:pPr marL="454025" lvl="1">
              <a:spcAft>
                <a:spcPts val="300"/>
              </a:spcAft>
            </a:pPr>
            <a:r>
              <a:rPr lang="en-GB" sz="1400" dirty="0"/>
              <a:t>Regular stretching to relax your body</a:t>
            </a:r>
          </a:p>
          <a:p>
            <a:pPr marL="454025" lvl="1">
              <a:spcAft>
                <a:spcPts val="300"/>
              </a:spcAft>
            </a:pPr>
            <a:r>
              <a:rPr lang="en-GB" sz="1400" dirty="0"/>
              <a:t>Using equipment such as footrests, wrist rests and document holders if you need to</a:t>
            </a:r>
          </a:p>
          <a:p>
            <a:pPr marL="454025" lvl="1">
              <a:spcAft>
                <a:spcPts val="300"/>
              </a:spcAft>
            </a:pPr>
            <a:r>
              <a:rPr lang="en-GB" sz="1400" dirty="0"/>
              <a:t>Keeping your mouse and keyboard at the same level</a:t>
            </a:r>
          </a:p>
          <a:p>
            <a:pPr marL="454025" lvl="1">
              <a:spcAft>
                <a:spcPts val="300"/>
              </a:spcAft>
            </a:pPr>
            <a:r>
              <a:rPr lang="en-GB" sz="1400" dirty="0"/>
              <a:t>Avoiding gripping your mouse too tightly hold the mouse lightly and click gently</a:t>
            </a:r>
          </a:p>
          <a:p>
            <a:pPr marL="454025" lvl="1">
              <a:spcAft>
                <a:spcPts val="300"/>
              </a:spcAft>
            </a:pPr>
            <a:r>
              <a:rPr lang="en-GB" sz="1400" dirty="0"/>
              <a:t>Familiarise yourself with keyboard shortcuts for applications you regularly use (to avoid overusing the mouse</a:t>
            </a:r>
            <a:r>
              <a:rPr lang="en-GB" sz="1400" dirty="0" smtClean="0"/>
              <a:t>)</a:t>
            </a:r>
          </a:p>
          <a:p>
            <a:pPr marL="177800" indent="-177800">
              <a:spcAft>
                <a:spcPts val="300"/>
              </a:spcAft>
            </a:pPr>
            <a:r>
              <a:rPr lang="en-GB" sz="1400" b="1" dirty="0"/>
              <a:t>Technological </a:t>
            </a:r>
            <a:r>
              <a:rPr lang="en-GB" sz="1400" b="1" dirty="0" smtClean="0"/>
              <a:t>Precautions - </a:t>
            </a:r>
            <a:r>
              <a:rPr lang="en-GB" sz="1400" dirty="0" smtClean="0"/>
              <a:t>Consideration </a:t>
            </a:r>
            <a:r>
              <a:rPr lang="en-GB" sz="1400" dirty="0"/>
              <a:t>can be take over the location and position of your physical environment including:</a:t>
            </a:r>
          </a:p>
          <a:p>
            <a:pPr>
              <a:spcAft>
                <a:spcPts val="300"/>
              </a:spcAft>
              <a:buFont typeface="Arial" pitchFamily="34" charset="0"/>
              <a:buChar char="•"/>
              <a:defRPr/>
            </a:pPr>
            <a:r>
              <a:rPr lang="en-GB" sz="1400" dirty="0" smtClean="0"/>
              <a:t>Keyboards, Monitors and Mouse</a:t>
            </a:r>
            <a:endParaRPr lang="en-GB" sz="1400" dirty="0"/>
          </a:p>
          <a:p>
            <a:pPr fontAlgn="auto">
              <a:spcAft>
                <a:spcPts val="300"/>
              </a:spcAft>
              <a:buFont typeface="Arial" pitchFamily="34" charset="0"/>
              <a:buChar char="•"/>
              <a:defRPr/>
            </a:pPr>
            <a:r>
              <a:rPr lang="en-GB" sz="1400" dirty="0"/>
              <a:t>Chairs</a:t>
            </a:r>
          </a:p>
          <a:p>
            <a:pPr fontAlgn="auto">
              <a:spcAft>
                <a:spcPts val="300"/>
              </a:spcAft>
              <a:buFont typeface="Arial" pitchFamily="34" charset="0"/>
              <a:buChar char="•"/>
              <a:defRPr/>
            </a:pPr>
            <a:r>
              <a:rPr lang="en-GB" sz="1400" dirty="0" smtClean="0"/>
              <a:t>Desk space</a:t>
            </a:r>
            <a:endParaRPr lang="en-GB" sz="1400" dirty="0"/>
          </a:p>
          <a:p>
            <a:pPr fontAlgn="auto">
              <a:spcAft>
                <a:spcPts val="300"/>
              </a:spcAft>
              <a:buFont typeface="Arial" pitchFamily="34" charset="0"/>
              <a:buChar char="•"/>
              <a:defRPr/>
            </a:pPr>
            <a:r>
              <a:rPr lang="en-GB" sz="1400" dirty="0" smtClean="0"/>
              <a:t>Physical environment</a:t>
            </a:r>
            <a:endParaRPr lang="en-GB" sz="1400" dirty="0"/>
          </a:p>
        </p:txBody>
      </p:sp>
      <p:sp>
        <p:nvSpPr>
          <p:cNvPr id="5" name="Title 1"/>
          <p:cNvSpPr>
            <a:spLocks noGrp="1"/>
          </p:cNvSpPr>
          <p:nvPr>
            <p:ph type="title"/>
          </p:nvPr>
        </p:nvSpPr>
        <p:spPr>
          <a:xfrm>
            <a:off x="123328" y="44624"/>
            <a:ext cx="8841160" cy="432048"/>
          </a:xfrm>
        </p:spPr>
        <p:txBody>
          <a:bodyPr>
            <a:noAutofit/>
          </a:bodyPr>
          <a:lstStyle/>
          <a:p>
            <a:r>
              <a:rPr lang="en-GB" sz="3400" dirty="0" smtClean="0"/>
              <a:t>P1.2 </a:t>
            </a:r>
            <a:r>
              <a:rPr lang="en-GB" sz="3400" dirty="0"/>
              <a:t>- Good working </a:t>
            </a:r>
            <a:r>
              <a:rPr lang="en-GB" sz="3400" dirty="0" smtClean="0"/>
              <a:t>practices - </a:t>
            </a:r>
            <a:r>
              <a:rPr lang="en-GB" sz="3400" dirty="0" smtClean="0"/>
              <a:t>H&amp;S and </a:t>
            </a:r>
            <a:r>
              <a:rPr lang="en-GB" sz="3400" dirty="0" smtClean="0"/>
              <a:t>Stress</a:t>
            </a:r>
            <a:endParaRPr lang="en-US" sz="3400" b="1" dirty="0"/>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548680"/>
            <a:ext cx="8784976" cy="5904656"/>
          </a:xfrm>
        </p:spPr>
        <p:txBody>
          <a:bodyPr>
            <a:normAutofit/>
          </a:bodyPr>
          <a:lstStyle/>
          <a:p>
            <a:pPr marL="269875" indent="-255588"/>
            <a:r>
              <a:rPr lang="en-GB" sz="1400" b="1" dirty="0" smtClean="0"/>
              <a:t>The Ergonomic </a:t>
            </a:r>
            <a:r>
              <a:rPr lang="en-GB" sz="1400" b="1" dirty="0" smtClean="0"/>
              <a:t>Environment - </a:t>
            </a:r>
            <a:r>
              <a:rPr lang="en-US" sz="1400" dirty="0" smtClean="0"/>
              <a:t>Ergonomics </a:t>
            </a:r>
            <a:r>
              <a:rPr lang="en-US" sz="1400" dirty="0" smtClean="0"/>
              <a:t>refers to the design and functionality of the environment, and encompasses the entire range of environmental factors. Employers must give consideration to:</a:t>
            </a:r>
          </a:p>
          <a:p>
            <a:pPr marL="525907" lvl="1" indent="-255588">
              <a:lnSpc>
                <a:spcPct val="90000"/>
              </a:lnSpc>
            </a:pPr>
            <a:r>
              <a:rPr lang="en-GB" sz="1400" dirty="0" smtClean="0"/>
              <a:t>Lighting: office well lit, with blinds</a:t>
            </a:r>
          </a:p>
          <a:p>
            <a:pPr marL="525907" lvl="1" indent="-255588">
              <a:lnSpc>
                <a:spcPct val="90000"/>
              </a:lnSpc>
            </a:pPr>
            <a:r>
              <a:rPr lang="en-GB" sz="1400" dirty="0" smtClean="0"/>
              <a:t>Furniture: chairs of adjustable height, with tilting backrest, </a:t>
            </a:r>
            <a:r>
              <a:rPr lang="en-GB" sz="1400" dirty="0" smtClean="0"/>
              <a:t>swivelling </a:t>
            </a:r>
            <a:r>
              <a:rPr lang="en-GB" sz="1400" dirty="0" smtClean="0"/>
              <a:t>on five-point base</a:t>
            </a:r>
          </a:p>
          <a:p>
            <a:pPr marL="525907" lvl="1" indent="-255588">
              <a:lnSpc>
                <a:spcPct val="90000"/>
              </a:lnSpc>
            </a:pPr>
            <a:r>
              <a:rPr lang="en-GB" sz="1400" dirty="0" smtClean="0"/>
              <a:t>Work space: combination of chair, desk, computer, accessories, lighting, heating and ventilation all contribute to overall well-being</a:t>
            </a:r>
          </a:p>
          <a:p>
            <a:pPr marL="525907" lvl="1" indent="-255588">
              <a:lnSpc>
                <a:spcPct val="90000"/>
              </a:lnSpc>
            </a:pPr>
            <a:r>
              <a:rPr lang="en-GB" sz="1400" dirty="0" smtClean="0"/>
              <a:t>Noise: e.g. noisy printers relocated</a:t>
            </a:r>
          </a:p>
          <a:p>
            <a:pPr marL="525907" lvl="1" indent="-255588">
              <a:lnSpc>
                <a:spcPct val="90000"/>
              </a:lnSpc>
            </a:pPr>
            <a:r>
              <a:rPr lang="en-GB" sz="1400" dirty="0" smtClean="0"/>
              <a:t>Hardware: screen must tilt and swivel and be flicker-free, the keyboard separately attached</a:t>
            </a:r>
          </a:p>
          <a:p>
            <a:pPr marL="525907" lvl="1" indent="-255588">
              <a:lnSpc>
                <a:spcPct val="90000"/>
              </a:lnSpc>
            </a:pPr>
            <a:r>
              <a:rPr lang="en-GB" sz="1400" dirty="0" smtClean="0"/>
              <a:t>Software: should facilitate task, be easy to use and adaptable to user’s experience</a:t>
            </a:r>
            <a:endParaRPr lang="en-GB" sz="1400" dirty="0"/>
          </a:p>
        </p:txBody>
      </p:sp>
      <p:sp>
        <p:nvSpPr>
          <p:cNvPr id="5" name="Title 1"/>
          <p:cNvSpPr>
            <a:spLocks noGrp="1"/>
          </p:cNvSpPr>
          <p:nvPr>
            <p:ph type="title"/>
          </p:nvPr>
        </p:nvSpPr>
        <p:spPr>
          <a:xfrm>
            <a:off x="123328" y="44624"/>
            <a:ext cx="8841160" cy="432048"/>
          </a:xfrm>
        </p:spPr>
        <p:txBody>
          <a:bodyPr>
            <a:noAutofit/>
          </a:bodyPr>
          <a:lstStyle/>
          <a:p>
            <a:r>
              <a:rPr lang="en-GB" sz="3600" dirty="0" smtClean="0"/>
              <a:t>P1.2 </a:t>
            </a:r>
            <a:r>
              <a:rPr lang="en-GB" sz="3600" dirty="0"/>
              <a:t>- Good working </a:t>
            </a:r>
            <a:r>
              <a:rPr lang="en-GB" sz="3600" dirty="0" smtClean="0"/>
              <a:t>practices - Ergonomics</a:t>
            </a:r>
            <a:endParaRPr lang="en-US" sz="3600" b="1" dirty="0"/>
          </a:p>
        </p:txBody>
      </p:sp>
      <p:pic>
        <p:nvPicPr>
          <p:cNvPr id="6" name="Picture 2"/>
          <p:cNvPicPr>
            <a:picLocks noChangeAspect="1" noChangeArrowheads="1"/>
          </p:cNvPicPr>
          <p:nvPr/>
        </p:nvPicPr>
        <p:blipFill>
          <a:blip r:embed="rId3" cstate="print">
            <a:clrChange>
              <a:clrFrom>
                <a:srgbClr val="FFFFFF"/>
              </a:clrFrom>
              <a:clrTo>
                <a:srgbClr val="FFFFFF">
                  <a:alpha val="0"/>
                </a:srgbClr>
              </a:clrTo>
            </a:clrChange>
          </a:blip>
          <a:srcRect l="7969" t="12870" r="7573" b="10000"/>
          <a:stretch>
            <a:fillRect/>
          </a:stretch>
        </p:blipFill>
        <p:spPr bwMode="auto">
          <a:xfrm>
            <a:off x="1043608" y="3191983"/>
            <a:ext cx="6984776" cy="318934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548680"/>
            <a:ext cx="8784976" cy="5904656"/>
          </a:xfrm>
        </p:spPr>
        <p:txBody>
          <a:bodyPr>
            <a:noAutofit/>
          </a:bodyPr>
          <a:lstStyle/>
          <a:p>
            <a:pPr marL="273050" indent="-273050"/>
            <a:r>
              <a:rPr lang="en-GB" sz="1400" b="1" dirty="0" smtClean="0"/>
              <a:t>The Ergonomic </a:t>
            </a:r>
            <a:r>
              <a:rPr lang="en-GB" sz="1400" b="1" dirty="0" smtClean="0"/>
              <a:t>Environment - </a:t>
            </a:r>
            <a:r>
              <a:rPr lang="en-US" sz="1400" dirty="0" smtClean="0"/>
              <a:t>Employers</a:t>
            </a:r>
            <a:r>
              <a:rPr lang="en-US" sz="1400" dirty="0" smtClean="0"/>
              <a:t>, including schools and universities, are obliged to carry out a risk assessment of all workstations and reduce risks to "the lowest extent reasonably practicable". NB: Workstations which will be used by more than one person - such as in libraries or classrooms - must be flexible enough to meet different people's needs. For example, they must be adaptable to suit people of varying heights. </a:t>
            </a:r>
            <a:endParaRPr lang="en-GB" sz="1400" dirty="0"/>
          </a:p>
          <a:p>
            <a:pPr marL="273050" indent="-273050"/>
            <a:r>
              <a:rPr lang="en-US" sz="1400" b="1" dirty="0" smtClean="0"/>
              <a:t>Desk </a:t>
            </a:r>
            <a:r>
              <a:rPr lang="en-US" sz="1400" b="1" dirty="0" smtClean="0">
                <a:sym typeface="Wingdings" pitchFamily="2" charset="2"/>
              </a:rPr>
              <a:t>- </a:t>
            </a:r>
            <a:r>
              <a:rPr lang="en-US" sz="1400" dirty="0" smtClean="0"/>
              <a:t>The desk or table must be large enough to allow the monitors, keyboard etc to be correctly positioned. </a:t>
            </a:r>
            <a:endParaRPr lang="en-US" sz="1400" dirty="0" smtClean="0"/>
          </a:p>
          <a:p>
            <a:pPr marL="273050" indent="-273050"/>
            <a:r>
              <a:rPr lang="en-US" sz="1400" dirty="0" smtClean="0"/>
              <a:t>Surface </a:t>
            </a:r>
            <a:r>
              <a:rPr lang="en-US" sz="1400" dirty="0" smtClean="0"/>
              <a:t>should be in a matt finish, to avoid reflective </a:t>
            </a:r>
            <a:r>
              <a:rPr lang="en-US" sz="1400" dirty="0" smtClean="0"/>
              <a:t>glare</a:t>
            </a:r>
          </a:p>
          <a:p>
            <a:pPr marL="273050" indent="-273050"/>
            <a:r>
              <a:rPr lang="en-US" sz="1400" dirty="0" smtClean="0"/>
              <a:t>In </a:t>
            </a:r>
            <a:r>
              <a:rPr lang="en-US" sz="1400" dirty="0" smtClean="0"/>
              <a:t>general desks used for computer-based work need to be larger than traditional </a:t>
            </a:r>
            <a:r>
              <a:rPr lang="en-US" sz="1400" dirty="0" smtClean="0"/>
              <a:t>desks</a:t>
            </a:r>
          </a:p>
          <a:p>
            <a:pPr marL="273050" indent="-273050"/>
            <a:r>
              <a:rPr lang="en-US" sz="1400" dirty="0" smtClean="0"/>
              <a:t>Should </a:t>
            </a:r>
            <a:r>
              <a:rPr lang="en-US" sz="1400" dirty="0" smtClean="0"/>
              <a:t>also be low enough to allow you to keep your forearms horizontal or sloping downwards slightly and high enough to allow your thighs underneath </a:t>
            </a:r>
            <a:r>
              <a:rPr lang="en-US" sz="1400" dirty="0" smtClean="0"/>
              <a:t>it</a:t>
            </a:r>
          </a:p>
          <a:p>
            <a:pPr marL="273050" indent="-273050"/>
            <a:r>
              <a:rPr lang="en-US" sz="1400" dirty="0" smtClean="0"/>
              <a:t>Elbows </a:t>
            </a:r>
            <a:r>
              <a:rPr lang="en-US" sz="1400" dirty="0" smtClean="0"/>
              <a:t>should be at an angle of at least 90 degrees when sitting at it, </a:t>
            </a:r>
            <a:r>
              <a:rPr lang="en-US" sz="1400" dirty="0" smtClean="0"/>
              <a:t>and </a:t>
            </a:r>
            <a:r>
              <a:rPr lang="en-US" sz="1400" dirty="0" smtClean="0"/>
              <a:t>your arms should not be extended in front of </a:t>
            </a:r>
            <a:r>
              <a:rPr lang="en-US" sz="1400" dirty="0" smtClean="0"/>
              <a:t>you</a:t>
            </a:r>
          </a:p>
          <a:p>
            <a:pPr marL="273050" indent="-273050"/>
            <a:r>
              <a:rPr lang="en-US" sz="1400" b="1" dirty="0" smtClean="0"/>
              <a:t>Chair </a:t>
            </a:r>
            <a:r>
              <a:rPr lang="en-US" sz="1400" b="1" dirty="0" smtClean="0">
                <a:sym typeface="Wingdings" pitchFamily="2" charset="2"/>
              </a:rPr>
              <a:t>- </a:t>
            </a:r>
            <a:r>
              <a:rPr lang="en-US" sz="1400" dirty="0"/>
              <a:t>This should be high enough to allow you to sit comfortably over the keyboard. </a:t>
            </a:r>
            <a:endParaRPr lang="en-US" sz="1400" dirty="0" smtClean="0"/>
          </a:p>
          <a:p>
            <a:pPr marL="273050" indent="-273050"/>
            <a:r>
              <a:rPr lang="en-US" sz="1400" dirty="0" smtClean="0"/>
              <a:t>Should </a:t>
            </a:r>
            <a:r>
              <a:rPr lang="en-US" sz="1400" dirty="0"/>
              <a:t>swivel: five castors will ensure that it is stable. The seat must be adjustable in height, and the backrest must be adjustable backwards and forwards as well as up and down. </a:t>
            </a:r>
            <a:endParaRPr lang="en-US" sz="1400" dirty="0" smtClean="0"/>
          </a:p>
          <a:p>
            <a:pPr marL="273050" indent="-273050"/>
            <a:r>
              <a:rPr lang="en-US" sz="1400" dirty="0" smtClean="0"/>
              <a:t>Backrest </a:t>
            </a:r>
            <a:r>
              <a:rPr lang="en-US" sz="1400" dirty="0"/>
              <a:t>must be firm against your </a:t>
            </a:r>
            <a:r>
              <a:rPr lang="en-US" sz="1400" dirty="0" smtClean="0"/>
              <a:t>back</a:t>
            </a:r>
          </a:p>
          <a:p>
            <a:pPr marL="273050" indent="-273050"/>
            <a:r>
              <a:rPr lang="en-US" sz="1400" dirty="0" smtClean="0"/>
              <a:t>You </a:t>
            </a:r>
            <a:r>
              <a:rPr lang="en-US" sz="1400" dirty="0"/>
              <a:t>should not lean back, but sit upright with the back supporting </a:t>
            </a:r>
            <a:r>
              <a:rPr lang="en-US" sz="1400" dirty="0" smtClean="0"/>
              <a:t>you</a:t>
            </a:r>
          </a:p>
          <a:p>
            <a:pPr marL="273050" indent="-273050"/>
            <a:r>
              <a:rPr lang="en-US" sz="1400" dirty="0" smtClean="0"/>
              <a:t>If </a:t>
            </a:r>
            <a:r>
              <a:rPr lang="en-US" sz="1400" dirty="0"/>
              <a:t>the chair has arms, these must allow you to get close enough to the desk and still be able to swivel the chair; however, arms are unnecessary and in many cases make a chair unsuited to computer </a:t>
            </a:r>
            <a:r>
              <a:rPr lang="en-US" sz="1400" dirty="0" smtClean="0"/>
              <a:t>work</a:t>
            </a:r>
          </a:p>
          <a:p>
            <a:pPr marL="273050" indent="-273050"/>
            <a:r>
              <a:rPr lang="en-US" sz="1400" dirty="0" smtClean="0"/>
              <a:t>Some </a:t>
            </a:r>
            <a:r>
              <a:rPr lang="en-US" sz="1400" dirty="0"/>
              <a:t>experts believe the chair's seat should be tilted forwards, throwing the weight on to your feet which must be flat on the floor. If your feet do not reach the floor comfortably, you must have a footrest </a:t>
            </a:r>
            <a:r>
              <a:rPr lang="en-US" sz="1400" dirty="0" smtClean="0">
                <a:sym typeface="Wingdings" pitchFamily="2" charset="2"/>
              </a:rPr>
              <a:t>- </a:t>
            </a:r>
            <a:r>
              <a:rPr lang="en-US" sz="1400" dirty="0"/>
              <a:t>Specialist footrests are </a:t>
            </a:r>
            <a:r>
              <a:rPr lang="en-US" sz="1400" dirty="0" smtClean="0"/>
              <a:t>available.</a:t>
            </a:r>
          </a:p>
          <a:p>
            <a:pPr marL="273050" indent="-273050"/>
            <a:r>
              <a:rPr lang="en-US" sz="1400" dirty="0" smtClean="0"/>
              <a:t>You </a:t>
            </a:r>
            <a:r>
              <a:rPr lang="en-US" sz="1400" dirty="0"/>
              <a:t>should not wear high heels while using the </a:t>
            </a:r>
            <a:r>
              <a:rPr lang="en-US" sz="1400" dirty="0" smtClean="0"/>
              <a:t>computer</a:t>
            </a:r>
            <a:r>
              <a:rPr lang="en-GB" sz="1400" dirty="0"/>
              <a:t>.</a:t>
            </a:r>
            <a:endParaRPr lang="en-GB" sz="1400" dirty="0"/>
          </a:p>
        </p:txBody>
      </p:sp>
      <p:sp>
        <p:nvSpPr>
          <p:cNvPr id="5" name="Title 1"/>
          <p:cNvSpPr>
            <a:spLocks noGrp="1"/>
          </p:cNvSpPr>
          <p:nvPr>
            <p:ph type="title"/>
          </p:nvPr>
        </p:nvSpPr>
        <p:spPr>
          <a:xfrm>
            <a:off x="123328" y="44624"/>
            <a:ext cx="8841160" cy="432048"/>
          </a:xfrm>
        </p:spPr>
        <p:txBody>
          <a:bodyPr>
            <a:noAutofit/>
          </a:bodyPr>
          <a:lstStyle/>
          <a:p>
            <a:r>
              <a:rPr lang="en-GB" sz="3600" dirty="0" smtClean="0"/>
              <a:t>P1.2 </a:t>
            </a:r>
            <a:r>
              <a:rPr lang="en-GB" sz="3600" dirty="0"/>
              <a:t>- Good working </a:t>
            </a:r>
            <a:r>
              <a:rPr lang="en-GB" sz="3600" dirty="0" smtClean="0"/>
              <a:t>practices - Ergonomics</a:t>
            </a:r>
            <a:endParaRPr lang="en-US" sz="3600" b="1" dirty="0"/>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620688"/>
            <a:ext cx="8784976" cy="5760640"/>
          </a:xfrm>
        </p:spPr>
        <p:txBody>
          <a:bodyPr>
            <a:noAutofit/>
          </a:bodyPr>
          <a:lstStyle/>
          <a:p>
            <a:pPr marL="273050" indent="-273050">
              <a:spcAft>
                <a:spcPts val="300"/>
              </a:spcAft>
            </a:pPr>
            <a:r>
              <a:rPr lang="en-US" sz="1550" b="1" dirty="0" smtClean="0"/>
              <a:t>Keyboard </a:t>
            </a:r>
            <a:r>
              <a:rPr lang="en-US" sz="1550" b="1" dirty="0" smtClean="0">
                <a:sym typeface="Wingdings" pitchFamily="2" charset="2"/>
              </a:rPr>
              <a:t>- </a:t>
            </a:r>
            <a:r>
              <a:rPr lang="en-US" sz="1550" dirty="0" smtClean="0"/>
              <a:t>The keyboard should have a matt finished surface to avoid reflective glare. </a:t>
            </a:r>
          </a:p>
          <a:p>
            <a:pPr marL="273050" indent="-273050">
              <a:spcAft>
                <a:spcPts val="300"/>
              </a:spcAft>
            </a:pPr>
            <a:r>
              <a:rPr lang="en-US" sz="1550" dirty="0" smtClean="0"/>
              <a:t>Should be separate from the monitor and easily adjustable, with clearly marked keys </a:t>
            </a:r>
          </a:p>
          <a:p>
            <a:pPr marL="273050" indent="-273050">
              <a:spcAft>
                <a:spcPts val="300"/>
              </a:spcAft>
            </a:pPr>
            <a:r>
              <a:rPr lang="en-US" sz="1550" dirty="0" smtClean="0"/>
              <a:t>Should be easy to use - for example, keys should not stick - and the desk should be large enough to allow adequate space in front of it to position your hands </a:t>
            </a:r>
            <a:r>
              <a:rPr lang="en-US" sz="1550" dirty="0" smtClean="0"/>
              <a:t>properly</a:t>
            </a:r>
            <a:endParaRPr lang="en-GB" sz="1550" dirty="0"/>
          </a:p>
          <a:p>
            <a:pPr marL="273050" indent="-273050">
              <a:spcAft>
                <a:spcPts val="300"/>
              </a:spcAft>
            </a:pPr>
            <a:r>
              <a:rPr lang="en-US" sz="1550" b="1" dirty="0" smtClean="0"/>
              <a:t>Monitor </a:t>
            </a:r>
            <a:r>
              <a:rPr lang="en-US" sz="1550" b="1" dirty="0" smtClean="0">
                <a:sym typeface="Wingdings" pitchFamily="2" charset="2"/>
              </a:rPr>
              <a:t>- </a:t>
            </a:r>
            <a:r>
              <a:rPr lang="en-US" sz="1550" dirty="0" smtClean="0"/>
              <a:t>The screen(s) should have easily adjustable brightness and contrast controls and be easy to tilt or swivel. </a:t>
            </a:r>
          </a:p>
          <a:p>
            <a:pPr marL="273050" indent="-273050">
              <a:spcAft>
                <a:spcPts val="300"/>
              </a:spcAft>
            </a:pPr>
            <a:r>
              <a:rPr lang="en-US" sz="1550" dirty="0" smtClean="0"/>
              <a:t>There should be no reflective glare; some models will benefit by fitting an additional anti-glare screen (these are very cheap)</a:t>
            </a:r>
          </a:p>
          <a:p>
            <a:pPr marL="273050" indent="-273050">
              <a:spcAft>
                <a:spcPts val="300"/>
              </a:spcAft>
            </a:pPr>
            <a:r>
              <a:rPr lang="en-US" sz="1550" dirty="0" smtClean="0"/>
              <a:t>Make sure that you sit far enough away from the monitor(s) you are using; most people's natural distance for comfortable vision is 20-24 inches</a:t>
            </a:r>
          </a:p>
          <a:p>
            <a:pPr marL="273050" indent="-273050">
              <a:spcAft>
                <a:spcPts val="300"/>
              </a:spcAft>
            </a:pPr>
            <a:r>
              <a:rPr lang="en-US" sz="1550" dirty="0" smtClean="0"/>
              <a:t>If the table supporting your computer is too narrow to allow this, it is breaking </a:t>
            </a:r>
            <a:r>
              <a:rPr lang="en-US" sz="1550" dirty="0" smtClean="0"/>
              <a:t>the Regulations</a:t>
            </a:r>
          </a:p>
          <a:p>
            <a:pPr marL="273050" indent="-273050">
              <a:spcAft>
                <a:spcPts val="300"/>
              </a:spcAft>
            </a:pPr>
            <a:r>
              <a:rPr lang="en-US" sz="1550" b="1" dirty="0" smtClean="0"/>
              <a:t>Lighting </a:t>
            </a:r>
            <a:r>
              <a:rPr lang="en-US" sz="1550" b="1" dirty="0" smtClean="0">
                <a:sym typeface="Wingdings" pitchFamily="2" charset="2"/>
              </a:rPr>
              <a:t>-</a:t>
            </a:r>
            <a:r>
              <a:rPr lang="en-US" sz="1550" b="1" dirty="0" smtClean="0"/>
              <a:t> </a:t>
            </a:r>
            <a:r>
              <a:rPr lang="en-US" sz="1550" dirty="0"/>
              <a:t>Lighting should be appropriate for all editing tasks performed at the workstation, e.g. reading the screen, keyboard work, referring to paperwork etc… </a:t>
            </a:r>
          </a:p>
          <a:p>
            <a:pPr marL="273050" indent="-273050">
              <a:spcAft>
                <a:spcPts val="300"/>
              </a:spcAft>
            </a:pPr>
            <a:r>
              <a:rPr lang="en-US" sz="1550" dirty="0"/>
              <a:t>Must not cause glare or reflections on the monitor(s)</a:t>
            </a:r>
          </a:p>
          <a:p>
            <a:pPr marL="273050" indent="-273050">
              <a:spcAft>
                <a:spcPts val="300"/>
              </a:spcAft>
            </a:pPr>
            <a:r>
              <a:rPr lang="en-US" sz="1550" dirty="0"/>
              <a:t>Workstation should be positioned in order to reduce glare and reflections to a minimum, and if necessary windows must have blinds to keep out direct light and overhead lights should have diffusers</a:t>
            </a:r>
          </a:p>
          <a:p>
            <a:pPr marL="273050" indent="-273050">
              <a:spcAft>
                <a:spcPts val="300"/>
              </a:spcAft>
            </a:pPr>
            <a:r>
              <a:rPr lang="en-US" sz="1550" dirty="0"/>
              <a:t>Another way to reduce reflections is to avoid brightly painted or shiny white walls</a:t>
            </a:r>
          </a:p>
          <a:p>
            <a:pPr marL="273050" indent="-273050">
              <a:spcAft>
                <a:spcPts val="300"/>
              </a:spcAft>
            </a:pPr>
            <a:r>
              <a:rPr lang="en-US" sz="1550" dirty="0"/>
              <a:t>In the UK, lighting is also covered by the Lighting at Work Regulations (1987) - these state that if fluorescent lights flicker to the extent that most people are aware of it, they should be replaced. However, flickering fluorescent lights may cause headaches in susceptible people at levels which are not obvious to most people, so should always be considered as a cause of sudden bouts of pain and disturbed vision. </a:t>
            </a:r>
            <a:endParaRPr lang="en-GB" sz="1550" dirty="0"/>
          </a:p>
        </p:txBody>
      </p:sp>
      <p:sp>
        <p:nvSpPr>
          <p:cNvPr id="5" name="Title 1"/>
          <p:cNvSpPr>
            <a:spLocks noGrp="1"/>
          </p:cNvSpPr>
          <p:nvPr>
            <p:ph type="title"/>
          </p:nvPr>
        </p:nvSpPr>
        <p:spPr>
          <a:xfrm>
            <a:off x="123328" y="44624"/>
            <a:ext cx="8841160" cy="432048"/>
          </a:xfrm>
        </p:spPr>
        <p:txBody>
          <a:bodyPr>
            <a:noAutofit/>
          </a:bodyPr>
          <a:lstStyle/>
          <a:p>
            <a:r>
              <a:rPr lang="en-GB" sz="3600" dirty="0" smtClean="0"/>
              <a:t>P1.2 </a:t>
            </a:r>
            <a:r>
              <a:rPr lang="en-GB" sz="3600" dirty="0"/>
              <a:t>- Good working </a:t>
            </a:r>
            <a:r>
              <a:rPr lang="en-GB" sz="3600" dirty="0" smtClean="0"/>
              <a:t>practices - Ergonomics</a:t>
            </a:r>
            <a:endParaRPr lang="en-US" sz="3600" b="1" dirty="0"/>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2844" y="661158"/>
            <a:ext cx="8858312" cy="5072098"/>
          </a:xfrm>
        </p:spPr>
        <p:txBody>
          <a:bodyPr>
            <a:noAutofit/>
          </a:bodyPr>
          <a:lstStyle/>
          <a:p>
            <a:pPr marL="269875" indent="-255588"/>
            <a:r>
              <a:rPr lang="en-GB" sz="2000" dirty="0" smtClean="0"/>
              <a:t>Communication </a:t>
            </a:r>
            <a:r>
              <a:rPr lang="en-GB" sz="2000" dirty="0"/>
              <a:t>is a vital skill for any individual. The effective use of communication and flexibility of styles is a highly desirable attribute to employers to maintain good working practice. This unit identifies the principles for effective communication and introduces learners to the interpersonal skills and attributes required within a work place and how different combinations and approaches are required for a range of job roles it also identifies the different IT tools available for safe and secure communication and exchange of information within an organisation. Learners will consider approaches and adapt the way they communicate, depending on their audience. </a:t>
            </a:r>
          </a:p>
          <a:p>
            <a:pPr marL="269875" indent="-255588"/>
            <a:r>
              <a:rPr lang="en-GB" sz="2000" dirty="0"/>
              <a:t>This unit will prepare learners to effectively use various communication channels, within a working environment and to understand what an employer expects of an individual and how to communicate effectively whilst developing their own personal development needs</a:t>
            </a:r>
            <a:r>
              <a:rPr lang="en-GB" sz="2000" dirty="0" smtClean="0"/>
              <a:t>.</a:t>
            </a:r>
          </a:p>
          <a:p>
            <a:pPr lvl="1"/>
            <a:r>
              <a:rPr lang="en-GB" sz="2000" b="1" dirty="0" smtClean="0"/>
              <a:t>Understand the personal attributes valued by employers</a:t>
            </a:r>
          </a:p>
          <a:p>
            <a:pPr lvl="1"/>
            <a:r>
              <a:rPr lang="en-GB" sz="2000" b="1" dirty="0" smtClean="0"/>
              <a:t>Understand the principles of effective communication</a:t>
            </a:r>
          </a:p>
          <a:p>
            <a:pPr lvl="1"/>
            <a:r>
              <a:rPr lang="en-GB" sz="2000" b="1" dirty="0" smtClean="0"/>
              <a:t>Be able to use IT to communicate effectively</a:t>
            </a:r>
          </a:p>
          <a:p>
            <a:pPr lvl="1"/>
            <a:r>
              <a:rPr lang="en-GB" sz="2000" b="1" dirty="0" smtClean="0"/>
              <a:t>Be able to address personal development needs</a:t>
            </a:r>
          </a:p>
          <a:p>
            <a:pPr marL="1709738" indent="-342900" algn="r">
              <a:buNone/>
            </a:pPr>
            <a:endParaRPr lang="en-GB" sz="1800" b="1" i="1" dirty="0" smtClean="0"/>
          </a:p>
          <a:p>
            <a:pPr marL="342900" indent="-342900">
              <a:buFont typeface="Wingdings" pitchFamily="2" charset="2"/>
              <a:buChar char="q"/>
            </a:pPr>
            <a:endParaRPr lang="en-GB" sz="1600" dirty="0" smtClean="0"/>
          </a:p>
        </p:txBody>
      </p:sp>
      <p:sp>
        <p:nvSpPr>
          <p:cNvPr id="2" name="Title 1"/>
          <p:cNvSpPr>
            <a:spLocks noGrp="1"/>
          </p:cNvSpPr>
          <p:nvPr>
            <p:ph type="title"/>
          </p:nvPr>
        </p:nvSpPr>
        <p:spPr>
          <a:xfrm>
            <a:off x="107504" y="116632"/>
            <a:ext cx="8928992" cy="452568"/>
          </a:xfrm>
        </p:spPr>
        <p:txBody>
          <a:bodyPr>
            <a:normAutofit fontScale="90000"/>
          </a:bodyPr>
          <a:lstStyle/>
          <a:p>
            <a:r>
              <a:rPr lang="en-GB" b="1" dirty="0" smtClean="0"/>
              <a:t> Unit </a:t>
            </a:r>
            <a:r>
              <a:rPr lang="en-GB" dirty="0" smtClean="0"/>
              <a:t>01</a:t>
            </a:r>
            <a:r>
              <a:rPr lang="en-GB" b="1" dirty="0" smtClean="0"/>
              <a:t> Scenario</a:t>
            </a:r>
            <a:endParaRPr lang="en-US" b="1" dirty="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620688"/>
            <a:ext cx="8784976" cy="5832648"/>
          </a:xfrm>
        </p:spPr>
        <p:txBody>
          <a:bodyPr>
            <a:noAutofit/>
          </a:bodyPr>
          <a:lstStyle/>
          <a:p>
            <a:pPr marL="273050" indent="-273050"/>
            <a:r>
              <a:rPr lang="en-US" sz="1800" b="1" dirty="0" smtClean="0"/>
              <a:t>Environment </a:t>
            </a:r>
            <a:r>
              <a:rPr lang="en-US" sz="1800" b="1" dirty="0" smtClean="0">
                <a:sym typeface="Wingdings" pitchFamily="2" charset="2"/>
              </a:rPr>
              <a:t>-</a:t>
            </a:r>
            <a:r>
              <a:rPr lang="en-US" sz="1800" b="1" dirty="0" smtClean="0"/>
              <a:t> </a:t>
            </a:r>
            <a:r>
              <a:rPr lang="en-US" sz="1800" dirty="0" smtClean="0"/>
              <a:t>Computers generate heat, but this must be controlled to a "comfortable" level, if necessary by the use of fans and/or air conditioning. </a:t>
            </a:r>
          </a:p>
          <a:p>
            <a:pPr marL="273050" indent="-273050"/>
            <a:r>
              <a:rPr lang="en-US" sz="1800" dirty="0" smtClean="0"/>
              <a:t>At the same time, the air must not be too dry or too damp</a:t>
            </a:r>
          </a:p>
          <a:p>
            <a:pPr marL="273050" indent="-273050"/>
            <a:r>
              <a:rPr lang="en-US" sz="1800" dirty="0" smtClean="0"/>
              <a:t>Background noise must not be so high that you find it difficult to concentrate or need to shout</a:t>
            </a:r>
          </a:p>
          <a:p>
            <a:pPr marL="273050" indent="-273050"/>
            <a:r>
              <a:rPr lang="en-US" sz="1800" dirty="0" smtClean="0"/>
              <a:t>Radiation must be reduced to "negligible" levels</a:t>
            </a:r>
          </a:p>
          <a:p>
            <a:pPr marL="273050" indent="-273050"/>
            <a:r>
              <a:rPr lang="en-US" sz="1800" dirty="0" smtClean="0"/>
              <a:t>In general you should have enough space to be able to change position and vary your movements</a:t>
            </a:r>
            <a:endParaRPr lang="en-GB" sz="1800" dirty="0" smtClean="0"/>
          </a:p>
          <a:p>
            <a:pPr marL="273050" indent="-273050"/>
            <a:r>
              <a:rPr lang="en-US" sz="1800" dirty="0" smtClean="0"/>
              <a:t>You </a:t>
            </a:r>
            <a:r>
              <a:rPr lang="en-US" sz="1800" dirty="0" smtClean="0"/>
              <a:t>should take regular breaks from the computer, ideally five minutes every half an hour  </a:t>
            </a:r>
            <a:r>
              <a:rPr lang="en-US" sz="1800" dirty="0" smtClean="0"/>
              <a:t>- </a:t>
            </a:r>
            <a:r>
              <a:rPr lang="en-US" sz="1800" dirty="0" smtClean="0"/>
              <a:t>This relieves eye strain as well as helping to prevent </a:t>
            </a:r>
            <a:r>
              <a:rPr lang="en-US" sz="1800" dirty="0" smtClean="0"/>
              <a:t>RSI.</a:t>
            </a:r>
          </a:p>
          <a:p>
            <a:pPr marL="273050" indent="-273050"/>
            <a:r>
              <a:rPr lang="en-GB" sz="1800" b="1" dirty="0" smtClean="0"/>
              <a:t>Design </a:t>
            </a:r>
            <a:r>
              <a:rPr lang="en-GB" sz="1800" b="1" dirty="0"/>
              <a:t>of </a:t>
            </a:r>
            <a:r>
              <a:rPr lang="en-GB" sz="1800" b="1" dirty="0" smtClean="0"/>
              <a:t>Tasks - </a:t>
            </a:r>
            <a:r>
              <a:rPr lang="en-GB" sz="1800" dirty="0" smtClean="0"/>
              <a:t>If </a:t>
            </a:r>
            <a:r>
              <a:rPr lang="en-GB" sz="1800" dirty="0"/>
              <a:t>possible, it is better for employees to have a change of task rather than sit in front of a screen all day. If that isn’t possible, they will need to take </a:t>
            </a:r>
            <a:r>
              <a:rPr lang="en-GB" sz="1800" b="1" dirty="0"/>
              <a:t>regular </a:t>
            </a:r>
            <a:r>
              <a:rPr lang="en-GB" sz="1800" b="1" dirty="0" smtClean="0"/>
              <a:t>breaks</a:t>
            </a:r>
            <a:r>
              <a:rPr lang="en-GB" sz="1800" dirty="0" smtClean="0"/>
              <a:t>.</a:t>
            </a:r>
          </a:p>
          <a:p>
            <a:pPr marL="273050" indent="-273050"/>
            <a:r>
              <a:rPr lang="en-GB" sz="1800" dirty="0" smtClean="0"/>
              <a:t>The </a:t>
            </a:r>
            <a:r>
              <a:rPr lang="en-GB" sz="1800" dirty="0"/>
              <a:t>fact that computers provide a record of every working moment can put a lot of stress on employees who are expected to meet very demanding </a:t>
            </a:r>
            <a:r>
              <a:rPr lang="en-GB" sz="1800" dirty="0" smtClean="0"/>
              <a:t>targets.</a:t>
            </a:r>
          </a:p>
          <a:p>
            <a:pPr marL="273050" indent="-273050"/>
            <a:r>
              <a:rPr lang="en-GB" sz="1800" dirty="0" smtClean="0"/>
              <a:t>Employers </a:t>
            </a:r>
            <a:r>
              <a:rPr lang="en-GB" sz="1800" dirty="0"/>
              <a:t>can help by providing the right training and setting realistic </a:t>
            </a:r>
            <a:r>
              <a:rPr lang="en-GB" sz="1800" dirty="0" smtClean="0"/>
              <a:t>targets.</a:t>
            </a:r>
          </a:p>
          <a:p>
            <a:pPr marL="273050" indent="-273050"/>
            <a:r>
              <a:rPr lang="en-GB" sz="1800" dirty="0" smtClean="0"/>
              <a:t>They </a:t>
            </a:r>
            <a:r>
              <a:rPr lang="en-GB" sz="1800" dirty="0"/>
              <a:t>should also make sure that the employees have regular </a:t>
            </a:r>
            <a:r>
              <a:rPr lang="en-GB" sz="1800" b="1" dirty="0"/>
              <a:t>eyesight checks</a:t>
            </a:r>
            <a:r>
              <a:rPr lang="en-GB" sz="1800" dirty="0" smtClean="0"/>
              <a:t>.</a:t>
            </a:r>
            <a:endParaRPr lang="en-GB" sz="1800" dirty="0"/>
          </a:p>
        </p:txBody>
      </p:sp>
      <p:sp>
        <p:nvSpPr>
          <p:cNvPr id="5" name="Title 1"/>
          <p:cNvSpPr>
            <a:spLocks noGrp="1"/>
          </p:cNvSpPr>
          <p:nvPr>
            <p:ph type="title"/>
          </p:nvPr>
        </p:nvSpPr>
        <p:spPr>
          <a:xfrm>
            <a:off x="123328" y="44624"/>
            <a:ext cx="8841160" cy="432048"/>
          </a:xfrm>
        </p:spPr>
        <p:txBody>
          <a:bodyPr>
            <a:noAutofit/>
          </a:bodyPr>
          <a:lstStyle/>
          <a:p>
            <a:r>
              <a:rPr lang="en-GB" sz="3600" dirty="0" smtClean="0"/>
              <a:t>P1.2 </a:t>
            </a:r>
            <a:r>
              <a:rPr lang="en-GB" sz="3600" dirty="0"/>
              <a:t>- Good working </a:t>
            </a:r>
            <a:r>
              <a:rPr lang="en-GB" sz="3600" dirty="0" smtClean="0"/>
              <a:t>practices - Ergonomics</a:t>
            </a:r>
            <a:endParaRPr lang="en-US" sz="3600" b="1" dirty="0"/>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Content Placeholder 2"/>
          <p:cNvSpPr>
            <a:spLocks noGrp="1"/>
          </p:cNvSpPr>
          <p:nvPr>
            <p:ph idx="1"/>
          </p:nvPr>
        </p:nvSpPr>
        <p:spPr>
          <a:xfrm>
            <a:off x="179512" y="620688"/>
            <a:ext cx="8712968" cy="5832648"/>
          </a:xfrm>
        </p:spPr>
        <p:txBody>
          <a:bodyPr>
            <a:normAutofit/>
          </a:bodyPr>
          <a:lstStyle/>
          <a:p>
            <a:pPr marL="273050" indent="-273050">
              <a:spcAft>
                <a:spcPts val="300"/>
              </a:spcAft>
            </a:pPr>
            <a:r>
              <a:rPr lang="en-GB" sz="2400" b="1" dirty="0" smtClean="0"/>
              <a:t>Training - </a:t>
            </a:r>
            <a:r>
              <a:rPr lang="en-GB" sz="2000" dirty="0" smtClean="0"/>
              <a:t>Employees </a:t>
            </a:r>
            <a:r>
              <a:rPr lang="en-GB" sz="2000" dirty="0" smtClean="0"/>
              <a:t>should be trained so that they understand:</a:t>
            </a:r>
          </a:p>
          <a:p>
            <a:pPr marL="261938" indent="-261938">
              <a:spcAft>
                <a:spcPts val="300"/>
              </a:spcAft>
            </a:pPr>
            <a:r>
              <a:rPr lang="en-GB" sz="2000" dirty="0" smtClean="0"/>
              <a:t>how to adjust the furniture so that they are sitting properly</a:t>
            </a:r>
          </a:p>
          <a:p>
            <a:pPr marL="261938" indent="-261938">
              <a:spcAft>
                <a:spcPts val="300"/>
              </a:spcAft>
            </a:pPr>
            <a:r>
              <a:rPr lang="en-GB" sz="2000" dirty="0" smtClean="0"/>
              <a:t>how to adjust the monitor setting depending on the lighting in the room</a:t>
            </a:r>
          </a:p>
          <a:p>
            <a:pPr marL="261938" indent="-261938">
              <a:spcAft>
                <a:spcPts val="300"/>
              </a:spcAft>
            </a:pPr>
            <a:r>
              <a:rPr lang="en-GB" sz="2000" dirty="0" smtClean="0"/>
              <a:t>that it is important to change position regularly</a:t>
            </a:r>
          </a:p>
          <a:p>
            <a:pPr marL="261938" indent="-261938">
              <a:spcAft>
                <a:spcPts val="300"/>
              </a:spcAft>
            </a:pPr>
            <a:r>
              <a:rPr lang="en-GB" sz="2000" dirty="0" smtClean="0"/>
              <a:t>that they must actually take their breaks - regular short breaks are better than one longer one</a:t>
            </a:r>
          </a:p>
          <a:p>
            <a:pPr marL="261938" indent="-261938">
              <a:spcAft>
                <a:spcPts val="300"/>
              </a:spcAft>
            </a:pPr>
            <a:r>
              <a:rPr lang="en-GB" sz="2000" dirty="0" smtClean="0"/>
              <a:t>how to report any problems they may </a:t>
            </a:r>
            <a:r>
              <a:rPr lang="en-GB" sz="2000" dirty="0" smtClean="0"/>
              <a:t>have</a:t>
            </a:r>
          </a:p>
          <a:p>
            <a:pPr marL="261938" indent="-261938">
              <a:spcAft>
                <a:spcPts val="300"/>
              </a:spcAft>
            </a:pPr>
            <a:r>
              <a:rPr lang="en-GB" sz="2400" b="1" dirty="0" smtClean="0"/>
              <a:t>Summary - </a:t>
            </a:r>
            <a:r>
              <a:rPr lang="en-GB" sz="2000" dirty="0" smtClean="0"/>
              <a:t>Employers </a:t>
            </a:r>
            <a:r>
              <a:rPr lang="en-GB" sz="2000" dirty="0"/>
              <a:t>have a duty to look after the </a:t>
            </a:r>
            <a:r>
              <a:rPr lang="en-GB" sz="2000" b="1" dirty="0"/>
              <a:t>health and safety</a:t>
            </a:r>
            <a:r>
              <a:rPr lang="en-GB" sz="2000" dirty="0"/>
              <a:t> of their </a:t>
            </a:r>
            <a:r>
              <a:rPr lang="en-GB" sz="2000" dirty="0" smtClean="0"/>
              <a:t>employees.</a:t>
            </a:r>
          </a:p>
          <a:p>
            <a:pPr marL="261938" indent="-261938">
              <a:spcAft>
                <a:spcPts val="300"/>
              </a:spcAft>
            </a:pPr>
            <a:r>
              <a:rPr lang="en-GB" sz="2000" dirty="0" smtClean="0"/>
              <a:t>Employers </a:t>
            </a:r>
            <a:r>
              <a:rPr lang="en-GB" sz="2000" dirty="0"/>
              <a:t>need to </a:t>
            </a:r>
            <a:r>
              <a:rPr lang="en-GB" sz="2000" b="1" dirty="0"/>
              <a:t>assess</a:t>
            </a:r>
            <a:r>
              <a:rPr lang="en-GB" sz="2000" dirty="0"/>
              <a:t> the </a:t>
            </a:r>
            <a:r>
              <a:rPr lang="en-GB" sz="2000" b="1" dirty="0"/>
              <a:t>working environment</a:t>
            </a:r>
            <a:r>
              <a:rPr lang="en-GB" sz="2000" dirty="0"/>
              <a:t>, the</a:t>
            </a:r>
            <a:r>
              <a:rPr lang="en-GB" sz="2000" b="1" dirty="0"/>
              <a:t> type of job</a:t>
            </a:r>
            <a:r>
              <a:rPr lang="en-GB" sz="2000" dirty="0"/>
              <a:t> carried out and any </a:t>
            </a:r>
            <a:r>
              <a:rPr lang="en-GB" sz="2000" b="1" dirty="0"/>
              <a:t>special requirements </a:t>
            </a:r>
            <a:r>
              <a:rPr lang="en-GB" sz="2000" dirty="0"/>
              <a:t>of their </a:t>
            </a:r>
            <a:r>
              <a:rPr lang="en-GB" sz="2000" dirty="0" smtClean="0"/>
              <a:t>employees.</a:t>
            </a:r>
          </a:p>
          <a:p>
            <a:pPr marL="261938" indent="-261938">
              <a:spcAft>
                <a:spcPts val="300"/>
              </a:spcAft>
            </a:pPr>
            <a:r>
              <a:rPr lang="en-GB" sz="2000" dirty="0" smtClean="0"/>
              <a:t>Risks </a:t>
            </a:r>
            <a:r>
              <a:rPr lang="en-GB" sz="2000" dirty="0"/>
              <a:t>must be assessed and all efforts made to reduce </a:t>
            </a:r>
            <a:r>
              <a:rPr lang="en-GB" sz="2000" dirty="0" smtClean="0"/>
              <a:t>them.</a:t>
            </a:r>
          </a:p>
          <a:p>
            <a:pPr marL="261938" indent="-261938">
              <a:spcAft>
                <a:spcPts val="300"/>
              </a:spcAft>
            </a:pPr>
            <a:r>
              <a:rPr lang="en-GB" sz="2000" dirty="0" smtClean="0"/>
              <a:t>Most </a:t>
            </a:r>
            <a:r>
              <a:rPr lang="en-GB" sz="2000" dirty="0"/>
              <a:t>problems for ICT workers can be reduced by having the </a:t>
            </a:r>
            <a:r>
              <a:rPr lang="en-GB" sz="2000" b="1" dirty="0"/>
              <a:t>correct height work surface</a:t>
            </a:r>
            <a:r>
              <a:rPr lang="en-GB" sz="2000" dirty="0"/>
              <a:t>, an </a:t>
            </a:r>
            <a:r>
              <a:rPr lang="en-GB" sz="2000" b="1" dirty="0"/>
              <a:t>adjustable chair</a:t>
            </a:r>
            <a:r>
              <a:rPr lang="en-GB" sz="2000" dirty="0"/>
              <a:t> and the </a:t>
            </a:r>
            <a:r>
              <a:rPr lang="en-GB" sz="2000" b="1" dirty="0"/>
              <a:t>correct </a:t>
            </a:r>
            <a:r>
              <a:rPr lang="en-GB" sz="2000" b="1" dirty="0" smtClean="0"/>
              <a:t>lighting</a:t>
            </a:r>
            <a:r>
              <a:rPr lang="en-GB" sz="2000" dirty="0" smtClean="0"/>
              <a:t>.</a:t>
            </a:r>
          </a:p>
          <a:p>
            <a:pPr marL="261938" indent="-261938">
              <a:spcAft>
                <a:spcPts val="300"/>
              </a:spcAft>
            </a:pPr>
            <a:r>
              <a:rPr lang="en-GB" sz="2000" b="1" dirty="0" smtClean="0"/>
              <a:t>Regular </a:t>
            </a:r>
            <a:r>
              <a:rPr lang="en-GB" sz="2000" b="1" dirty="0"/>
              <a:t>breaks</a:t>
            </a:r>
            <a:r>
              <a:rPr lang="en-GB" sz="2000" dirty="0"/>
              <a:t> and annual </a:t>
            </a:r>
            <a:r>
              <a:rPr lang="en-GB" sz="2000" b="1" dirty="0"/>
              <a:t>eye checks</a:t>
            </a:r>
            <a:r>
              <a:rPr lang="en-GB" sz="2000" dirty="0"/>
              <a:t> are also very </a:t>
            </a:r>
            <a:r>
              <a:rPr lang="en-GB" sz="2000" dirty="0" smtClean="0"/>
              <a:t>important</a:t>
            </a:r>
          </a:p>
          <a:p>
            <a:pPr marL="261938" indent="-261938">
              <a:spcAft>
                <a:spcPts val="300"/>
              </a:spcAft>
            </a:pPr>
            <a:r>
              <a:rPr lang="en-GB" sz="2000" dirty="0" smtClean="0"/>
              <a:t>Employees </a:t>
            </a:r>
            <a:r>
              <a:rPr lang="en-GB" sz="2000" dirty="0"/>
              <a:t>should have the appropriate </a:t>
            </a:r>
            <a:r>
              <a:rPr lang="en-GB" sz="2000" b="1" dirty="0"/>
              <a:t>training</a:t>
            </a:r>
            <a:r>
              <a:rPr lang="en-GB" sz="2000" dirty="0"/>
              <a:t> to minimize the risk of </a:t>
            </a:r>
            <a:r>
              <a:rPr lang="en-GB" sz="2000" dirty="0" smtClean="0"/>
              <a:t>injury</a:t>
            </a:r>
            <a:endParaRPr lang="en-GB" sz="2000" dirty="0"/>
          </a:p>
        </p:txBody>
      </p:sp>
      <p:sp>
        <p:nvSpPr>
          <p:cNvPr id="6" name="Title 1"/>
          <p:cNvSpPr>
            <a:spLocks noGrp="1"/>
          </p:cNvSpPr>
          <p:nvPr>
            <p:ph type="title"/>
          </p:nvPr>
        </p:nvSpPr>
        <p:spPr>
          <a:xfrm>
            <a:off x="123328" y="44624"/>
            <a:ext cx="8841160" cy="432048"/>
          </a:xfrm>
        </p:spPr>
        <p:txBody>
          <a:bodyPr>
            <a:noAutofit/>
          </a:bodyPr>
          <a:lstStyle/>
          <a:p>
            <a:r>
              <a:rPr lang="en-GB" sz="3600" dirty="0" smtClean="0"/>
              <a:t>P1.2 </a:t>
            </a:r>
            <a:r>
              <a:rPr lang="en-GB" sz="3600" dirty="0"/>
              <a:t>- Good working </a:t>
            </a:r>
            <a:r>
              <a:rPr lang="en-GB" sz="3600" dirty="0" smtClean="0"/>
              <a:t>practices - Ergonomics</a:t>
            </a:r>
            <a:endParaRPr lang="en-US" sz="3600" b="1" dirty="0"/>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620688"/>
            <a:ext cx="8712968" cy="5544616"/>
          </a:xfrm>
        </p:spPr>
        <p:txBody>
          <a:bodyPr>
            <a:noAutofit/>
          </a:bodyPr>
          <a:lstStyle/>
          <a:p>
            <a:pPr marL="266700" indent="-266700"/>
            <a:r>
              <a:rPr lang="en-GB" sz="1600" b="1" dirty="0" smtClean="0"/>
              <a:t>Data Protection Act 1988 - </a:t>
            </a:r>
            <a:r>
              <a:rPr lang="en-GB" sz="1600" dirty="0" smtClean="0"/>
              <a:t>This Act applies to personal information about an individual </a:t>
            </a:r>
          </a:p>
          <a:p>
            <a:pPr marL="266700" indent="-266700"/>
            <a:r>
              <a:rPr lang="en-US" sz="1600" dirty="0" smtClean="0"/>
              <a:t>The Act </a:t>
            </a:r>
            <a:r>
              <a:rPr lang="en-US" sz="1600" dirty="0"/>
              <a:t>defines a legal basis for handling in the United Kingdom of information relating to people living. It is the main/only piece of legislation that governs protection of personal data in the UK. Although the Act does not mention privacy, in practice it provides a way in which individuals can enforce the control of information about themselves. Most of the Act does not apply to domestic use,</a:t>
            </a:r>
            <a:r>
              <a:rPr lang="en-US" sz="1600" baseline="30000" dirty="0"/>
              <a:t> </a:t>
            </a:r>
            <a:r>
              <a:rPr lang="en-US" sz="1600" dirty="0"/>
              <a:t>for example keeping a personal address book. </a:t>
            </a:r>
            <a:r>
              <a:rPr lang="en-US" sz="1600" dirty="0" smtClean="0"/>
              <a:t>Businesses operating in </a:t>
            </a:r>
            <a:r>
              <a:rPr lang="en-US" sz="1600" dirty="0"/>
              <a:t>the UK are legally obliged to comply with this Act, subject to some exemptions.</a:t>
            </a:r>
          </a:p>
          <a:p>
            <a:pPr lvl="1"/>
            <a:r>
              <a:rPr lang="en-US" sz="1600" dirty="0"/>
              <a:t>Compliance with the Act is enforced by an independent authority, the Information Commissioner's Office (ICO). The ICO maintains guidance relating to the Act</a:t>
            </a:r>
          </a:p>
          <a:p>
            <a:pPr marL="266700" indent="-266700"/>
            <a:r>
              <a:rPr lang="en-GB" sz="1600" dirty="0" smtClean="0"/>
              <a:t>It is aimed at protecting the rights of the individual to privacy. The Act is quite complex but there are basically eight common sense rules - known as the ‘data protection principles’</a:t>
            </a:r>
          </a:p>
          <a:p>
            <a:pPr marL="266700" indent="-266700"/>
            <a:r>
              <a:rPr lang="en-GB" sz="1600" dirty="0" smtClean="0"/>
              <a:t>Gives important rights to the person about whom the data is held about. This includes the right to know what information is held, including information held by an employer, and the right to correct information that is wrong</a:t>
            </a:r>
          </a:p>
          <a:p>
            <a:pPr marL="266700" lvl="1" indent="-266700"/>
            <a:r>
              <a:rPr lang="en-GB" sz="1600" dirty="0" smtClean="0"/>
              <a:t>Compensation can be claimed through the courts if an organisation breaches this Act and causes damage, such as financial loss, claim for distress caused as a result of the incident</a:t>
            </a:r>
          </a:p>
          <a:p>
            <a:pPr marL="266700" indent="-266700"/>
            <a:r>
              <a:rPr lang="en-GB" sz="1600" dirty="0" smtClean="0"/>
              <a:t>If an organisation holds any data on individuals, it must register under the Act.</a:t>
            </a:r>
          </a:p>
          <a:p>
            <a:pPr marL="266700" lvl="1" indent="-266700"/>
            <a:r>
              <a:rPr lang="en-GB" sz="1600" dirty="0" smtClean="0"/>
              <a:t>Employees must adhere to the Act and the employer will have rules/ guidelines to follow</a:t>
            </a:r>
          </a:p>
          <a:p>
            <a:pPr marL="266700" lvl="1" indent="-266700"/>
            <a:r>
              <a:rPr lang="en-GB" sz="1600" dirty="0" smtClean="0"/>
              <a:t>The employer will be prosecuted if they break this law and if an employee is found to be negligent, he/she may be liable for prosecution </a:t>
            </a:r>
            <a:r>
              <a:rPr lang="en-GB" sz="1600" dirty="0" smtClean="0"/>
              <a:t>too.</a:t>
            </a:r>
          </a:p>
        </p:txBody>
      </p:sp>
      <p:sp>
        <p:nvSpPr>
          <p:cNvPr id="5" name="Title 1"/>
          <p:cNvSpPr txBox="1">
            <a:spLocks/>
          </p:cNvSpPr>
          <p:nvPr/>
        </p:nvSpPr>
        <p:spPr>
          <a:xfrm>
            <a:off x="107504" y="116632"/>
            <a:ext cx="8964488" cy="452568"/>
          </a:xfrm>
          <a:prstGeom prst="rect">
            <a:avLst/>
          </a:prstGeom>
        </p:spPr>
        <p:txBody>
          <a:bodyPr vert="horz" rtlCol="0" anchor="ctr">
            <a:noAutofit/>
            <a:scene3d>
              <a:camera prst="orthographicFront"/>
              <a:lightRig rig="soft" dir="t"/>
            </a:scene3d>
            <a:sp3d prstMaterial="softEdge">
              <a:bevelT w="25400" h="25400"/>
            </a:sp3d>
          </a:bodyPr>
          <a:lstStyle>
            <a:lvl1pPr algn="l" rtl="0" eaLnBrk="1" latinLnBrk="0" hangingPunct="1">
              <a:spcBef>
                <a:spcPct val="0"/>
              </a:spcBef>
              <a:buNone/>
              <a:defRPr kumimoji="0" lang="en-US" sz="40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a:lstStyle>
          <a:p>
            <a:r>
              <a:rPr lang="en-GB" sz="3000" dirty="0" smtClean="0"/>
              <a:t>P1.3 </a:t>
            </a:r>
            <a:r>
              <a:rPr lang="en-GB" sz="3000" dirty="0" smtClean="0"/>
              <a:t>- Limitations and constraints of marketing - </a:t>
            </a:r>
            <a:r>
              <a:rPr lang="en-GB" sz="3000" dirty="0" smtClean="0"/>
              <a:t>DPA</a:t>
            </a:r>
            <a:endParaRPr lang="en-GB" sz="3000" dirty="0"/>
          </a:p>
        </p:txBody>
      </p:sp>
    </p:spTree>
    <p:extLst>
      <p:ext uri="{BB962C8B-B14F-4D97-AF65-F5344CB8AC3E}">
        <p14:creationId xmlns:p14="http://schemas.microsoft.com/office/powerpoint/2010/main" val="4186181849"/>
      </p:ext>
    </p:extLst>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620688"/>
            <a:ext cx="8784976" cy="5904656"/>
          </a:xfrm>
        </p:spPr>
        <p:txBody>
          <a:bodyPr>
            <a:noAutofit/>
          </a:bodyPr>
          <a:lstStyle/>
          <a:p>
            <a:pPr marL="255588" indent="-255588">
              <a:spcAft>
                <a:spcPts val="300"/>
              </a:spcAft>
            </a:pPr>
            <a:r>
              <a:rPr lang="en-US" sz="1250" dirty="0" smtClean="0"/>
              <a:t>The Act defines eight principles of information-handling practice:</a:t>
            </a:r>
          </a:p>
          <a:p>
            <a:pPr>
              <a:spcAft>
                <a:spcPts val="300"/>
              </a:spcAft>
              <a:buFont typeface="+mj-lt"/>
              <a:buAutoNum type="arabicPeriod"/>
            </a:pPr>
            <a:r>
              <a:rPr lang="en-US" sz="1250" dirty="0" smtClean="0"/>
              <a:t>Personal data shall be processed fairly and lawfully and, in particular, shall not be processed unless conditions are met. </a:t>
            </a:r>
          </a:p>
          <a:p>
            <a:pPr>
              <a:spcAft>
                <a:spcPts val="300"/>
              </a:spcAft>
              <a:buFont typeface="+mj-lt"/>
              <a:buAutoNum type="arabicPeriod"/>
            </a:pPr>
            <a:r>
              <a:rPr lang="en-US" sz="1250" dirty="0" smtClean="0"/>
              <a:t>Personal data shall be obtained only for one or more specified and lawful purposes, and shall not be further processed in any manner incompatible with that purpose or those purposes</a:t>
            </a:r>
          </a:p>
          <a:p>
            <a:pPr>
              <a:spcAft>
                <a:spcPts val="300"/>
              </a:spcAft>
              <a:buFont typeface="+mj-lt"/>
              <a:buAutoNum type="arabicPeriod"/>
            </a:pPr>
            <a:r>
              <a:rPr lang="en-US" sz="1250" dirty="0" smtClean="0"/>
              <a:t>Personal data shall be adequate, relevant and not excessive in relation to the purpose or purposes for which they are processed</a:t>
            </a:r>
          </a:p>
          <a:p>
            <a:pPr>
              <a:spcAft>
                <a:spcPts val="300"/>
              </a:spcAft>
              <a:buFont typeface="+mj-lt"/>
              <a:buAutoNum type="arabicPeriod"/>
            </a:pPr>
            <a:r>
              <a:rPr lang="en-US" sz="1250" dirty="0" smtClean="0"/>
              <a:t>Personal data shall be accurate and, where necessary, kept up to date</a:t>
            </a:r>
          </a:p>
          <a:p>
            <a:pPr>
              <a:spcAft>
                <a:spcPts val="300"/>
              </a:spcAft>
              <a:buFont typeface="+mj-lt"/>
              <a:buAutoNum type="arabicPeriod"/>
            </a:pPr>
            <a:r>
              <a:rPr lang="en-US" sz="1250" dirty="0" smtClean="0"/>
              <a:t>Personal data processed for any purpose or purposes shall not be kept for longer than is necessary for that purpose or those purposes</a:t>
            </a:r>
          </a:p>
          <a:p>
            <a:pPr>
              <a:spcAft>
                <a:spcPts val="300"/>
              </a:spcAft>
              <a:buFont typeface="+mj-lt"/>
              <a:buAutoNum type="arabicPeriod"/>
            </a:pPr>
            <a:r>
              <a:rPr lang="en-US" sz="1250" dirty="0" smtClean="0"/>
              <a:t>Personal data shall be processed in accordance with the rights of data subjects under this Act</a:t>
            </a:r>
          </a:p>
          <a:p>
            <a:pPr>
              <a:spcAft>
                <a:spcPts val="300"/>
              </a:spcAft>
              <a:buFont typeface="+mj-lt"/>
              <a:buAutoNum type="arabicPeriod"/>
            </a:pPr>
            <a:r>
              <a:rPr lang="en-US" sz="1250" dirty="0" smtClean="0"/>
              <a:t>Appropriate technical and organisational measures shall be taken against unauthorised or unlawful processing of personal data and against accidental loss or destruction of, or damage to, personal data</a:t>
            </a:r>
          </a:p>
          <a:p>
            <a:pPr>
              <a:spcAft>
                <a:spcPts val="300"/>
              </a:spcAft>
              <a:buFont typeface="+mj-lt"/>
              <a:buAutoNum type="arabicPeriod"/>
            </a:pPr>
            <a:r>
              <a:rPr lang="en-US" sz="1250" dirty="0" smtClean="0"/>
              <a:t>Personal data shall not be transferred to a country or territory outside the European Economic Area unless that country or territory ensures an adequate level of protection for the rights and freedoms of data subjects in relation to the processing of personal data.</a:t>
            </a:r>
          </a:p>
          <a:p>
            <a:pPr marL="365125" indent="-365125">
              <a:spcAft>
                <a:spcPts val="300"/>
              </a:spcAft>
              <a:buNone/>
            </a:pPr>
            <a:r>
              <a:rPr lang="en-GB" sz="1250" dirty="0" smtClean="0"/>
              <a:t>Basically this means that data must be:</a:t>
            </a:r>
          </a:p>
          <a:p>
            <a:pPr>
              <a:spcAft>
                <a:spcPts val="300"/>
              </a:spcAft>
              <a:buClr>
                <a:srgbClr val="FF6600"/>
              </a:buClr>
              <a:buFontTx/>
              <a:buAutoNum type="arabicPeriod"/>
            </a:pPr>
            <a:r>
              <a:rPr lang="en-GB" sz="1250" dirty="0" smtClean="0"/>
              <a:t>fairly and lawfully processed (used)</a:t>
            </a:r>
          </a:p>
          <a:p>
            <a:pPr>
              <a:spcAft>
                <a:spcPts val="300"/>
              </a:spcAft>
              <a:buClr>
                <a:srgbClr val="FF6600"/>
              </a:buClr>
              <a:buFontTx/>
              <a:buAutoNum type="arabicPeriod"/>
            </a:pPr>
            <a:r>
              <a:rPr lang="en-GB" sz="1250" dirty="0" smtClean="0"/>
              <a:t>used for limited purposes</a:t>
            </a:r>
          </a:p>
          <a:p>
            <a:pPr>
              <a:spcAft>
                <a:spcPts val="300"/>
              </a:spcAft>
              <a:buClr>
                <a:srgbClr val="FF6600"/>
              </a:buClr>
              <a:buFontTx/>
              <a:buAutoNum type="arabicPeriod"/>
            </a:pPr>
            <a:r>
              <a:rPr lang="en-GB" sz="1250" dirty="0" smtClean="0"/>
              <a:t>adequate and relevant - only what is needed may be used</a:t>
            </a:r>
          </a:p>
          <a:p>
            <a:pPr>
              <a:spcAft>
                <a:spcPts val="300"/>
              </a:spcAft>
              <a:buClr>
                <a:srgbClr val="FF6600"/>
              </a:buClr>
              <a:buFontTx/>
              <a:buAutoNum type="arabicPeriod"/>
            </a:pPr>
            <a:r>
              <a:rPr lang="en-GB" sz="1250" dirty="0" smtClean="0"/>
              <a:t>accurate</a:t>
            </a:r>
          </a:p>
          <a:p>
            <a:pPr>
              <a:spcAft>
                <a:spcPts val="300"/>
              </a:spcAft>
              <a:buClr>
                <a:srgbClr val="FF6600"/>
              </a:buClr>
              <a:buFontTx/>
              <a:buAutoNum type="arabicPeriod"/>
            </a:pPr>
            <a:r>
              <a:rPr lang="en-GB" sz="1250" dirty="0" smtClean="0"/>
              <a:t>not kept for longer than is necessary</a:t>
            </a:r>
          </a:p>
          <a:p>
            <a:pPr>
              <a:spcAft>
                <a:spcPts val="300"/>
              </a:spcAft>
              <a:buClr>
                <a:srgbClr val="FF6600"/>
              </a:buClr>
              <a:buFontTx/>
              <a:buAutoNum type="arabicPeriod"/>
            </a:pPr>
            <a:r>
              <a:rPr lang="en-GB" sz="1250" dirty="0" smtClean="0"/>
              <a:t>accessible to the individual and able to be corrected or removed where necessary</a:t>
            </a:r>
          </a:p>
          <a:p>
            <a:pPr>
              <a:spcAft>
                <a:spcPts val="300"/>
              </a:spcAft>
              <a:buClr>
                <a:srgbClr val="FF6600"/>
              </a:buClr>
              <a:buFontTx/>
              <a:buAutoNum type="arabicPeriod"/>
            </a:pPr>
            <a:r>
              <a:rPr lang="en-GB" sz="1250" dirty="0" smtClean="0"/>
              <a:t>secure</a:t>
            </a:r>
          </a:p>
          <a:p>
            <a:pPr>
              <a:spcAft>
                <a:spcPts val="300"/>
              </a:spcAft>
              <a:buClr>
                <a:srgbClr val="FF6600"/>
              </a:buClr>
              <a:buFontTx/>
              <a:buAutoNum type="arabicPeriod"/>
            </a:pPr>
            <a:r>
              <a:rPr lang="en-GB" sz="1250" dirty="0" smtClean="0"/>
              <a:t>not transferred to countries without adequate protection.</a:t>
            </a:r>
          </a:p>
          <a:p>
            <a:pPr marL="109728" indent="0">
              <a:spcAft>
                <a:spcPts val="300"/>
              </a:spcAft>
              <a:buClr>
                <a:srgbClr val="FF6600"/>
              </a:buClr>
              <a:buNone/>
            </a:pPr>
            <a:r>
              <a:rPr lang="en-GB" sz="1250" b="1" dirty="0" smtClean="0"/>
              <a:t>P1.3 - Task 04 </a:t>
            </a:r>
            <a:r>
              <a:rPr lang="en-GB" sz="1250" dirty="0" smtClean="0"/>
              <a:t>- </a:t>
            </a:r>
            <a:r>
              <a:rPr lang="en-GB" sz="1250" dirty="0"/>
              <a:t>Produce a </a:t>
            </a:r>
            <a:r>
              <a:rPr lang="en-GB" sz="1250" b="1" dirty="0"/>
              <a:t>report</a:t>
            </a:r>
            <a:r>
              <a:rPr lang="en-GB" sz="1250" dirty="0"/>
              <a:t> describing the risks and the measures </a:t>
            </a:r>
            <a:r>
              <a:rPr lang="en-GB" sz="1250" dirty="0" smtClean="0"/>
              <a:t>employees/employers </a:t>
            </a:r>
            <a:r>
              <a:rPr lang="en-GB" sz="1250" dirty="0"/>
              <a:t>need to consider when dealing within data </a:t>
            </a:r>
            <a:r>
              <a:rPr lang="en-GB" sz="1250" dirty="0" smtClean="0"/>
              <a:t>held</a:t>
            </a:r>
            <a:endParaRPr lang="en-GB" sz="1250" dirty="0"/>
          </a:p>
        </p:txBody>
      </p:sp>
      <p:sp>
        <p:nvSpPr>
          <p:cNvPr id="5" name="Title 1"/>
          <p:cNvSpPr txBox="1">
            <a:spLocks/>
          </p:cNvSpPr>
          <p:nvPr/>
        </p:nvSpPr>
        <p:spPr>
          <a:xfrm>
            <a:off x="107504" y="116632"/>
            <a:ext cx="8964488" cy="452568"/>
          </a:xfrm>
          <a:prstGeom prst="rect">
            <a:avLst/>
          </a:prstGeom>
        </p:spPr>
        <p:txBody>
          <a:bodyPr vert="horz" rtlCol="0" anchor="ctr">
            <a:noAutofit/>
            <a:scene3d>
              <a:camera prst="orthographicFront"/>
              <a:lightRig rig="soft" dir="t"/>
            </a:scene3d>
            <a:sp3d prstMaterial="softEdge">
              <a:bevelT w="25400" h="25400"/>
            </a:sp3d>
          </a:bodyPr>
          <a:lstStyle>
            <a:lvl1pPr algn="l" rtl="0" eaLnBrk="1" latinLnBrk="0" hangingPunct="1">
              <a:spcBef>
                <a:spcPct val="0"/>
              </a:spcBef>
              <a:buNone/>
              <a:defRPr kumimoji="0" lang="en-US" sz="40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a:lstStyle>
          <a:p>
            <a:r>
              <a:rPr lang="en-GB" sz="2600" dirty="0" smtClean="0"/>
              <a:t>P1.3 </a:t>
            </a:r>
            <a:r>
              <a:rPr lang="en-GB" sz="2600" dirty="0" smtClean="0"/>
              <a:t>- Limitations and constraints </a:t>
            </a:r>
            <a:r>
              <a:rPr lang="en-GB" sz="2600" dirty="0" smtClean="0"/>
              <a:t>within Employment - Laws</a:t>
            </a:r>
            <a:endParaRPr lang="en-GB" sz="2600" dirty="0"/>
          </a:p>
        </p:txBody>
      </p:sp>
    </p:spTree>
    <p:extLst>
      <p:ext uri="{BB962C8B-B14F-4D97-AF65-F5344CB8AC3E}">
        <p14:creationId xmlns:p14="http://schemas.microsoft.com/office/powerpoint/2010/main" val="158671692"/>
      </p:ext>
    </p:extLst>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620688"/>
            <a:ext cx="8712968" cy="5472608"/>
          </a:xfrm>
        </p:spPr>
        <p:txBody>
          <a:bodyPr>
            <a:normAutofit/>
          </a:bodyPr>
          <a:lstStyle/>
          <a:p>
            <a:pPr marL="177800" indent="-177800">
              <a:lnSpc>
                <a:spcPct val="120000"/>
              </a:lnSpc>
            </a:pPr>
            <a:r>
              <a:rPr lang="en-GB" sz="1600" dirty="0" smtClean="0"/>
              <a:t>Just buying a book, CD, video or computer program does not give you the right to make copies (even for private use) or play or show them in public. The right to do these things generally belongs to the copyright owner, so you will need their permission to use their material. </a:t>
            </a:r>
            <a:endParaRPr lang="en-GB" sz="1600" dirty="0" smtClean="0"/>
          </a:p>
          <a:p>
            <a:pPr marL="177800" indent="-177800">
              <a:lnSpc>
                <a:spcPct val="120000"/>
              </a:lnSpc>
            </a:pPr>
            <a:r>
              <a:rPr lang="en-GB" sz="1600" b="1" dirty="0" smtClean="0"/>
              <a:t>Copyrighted </a:t>
            </a:r>
            <a:r>
              <a:rPr lang="en-GB" sz="1600" b="1" dirty="0"/>
              <a:t>images versus copyright free images </a:t>
            </a:r>
            <a:r>
              <a:rPr lang="en-GB" sz="1600" dirty="0"/>
              <a:t>– They say free stuff is worth every penny you pay for it. The internet is full of images, every picture you could want, who would notice if you took it. Copyright is the second most important and quoted law in ICT, the one that is breached the most and one that is considered thin in terms of prosecution and </a:t>
            </a:r>
            <a:r>
              <a:rPr lang="en-GB" sz="1600" dirty="0" smtClean="0"/>
              <a:t>effect.</a:t>
            </a:r>
          </a:p>
          <a:p>
            <a:pPr marL="177800" indent="-177800">
              <a:lnSpc>
                <a:spcPct val="120000"/>
              </a:lnSpc>
            </a:pPr>
            <a:r>
              <a:rPr lang="en-GB" sz="1600" b="1" dirty="0" smtClean="0"/>
              <a:t>What </a:t>
            </a:r>
            <a:r>
              <a:rPr lang="en-GB" sz="1600" b="1" dirty="0"/>
              <a:t>is protected by copyright? </a:t>
            </a:r>
            <a:r>
              <a:rPr lang="en-GB" sz="1600" b="1" dirty="0" smtClean="0"/>
              <a:t>- </a:t>
            </a:r>
            <a:r>
              <a:rPr lang="en-GB" sz="1600" dirty="0" smtClean="0"/>
              <a:t>Copyright </a:t>
            </a:r>
            <a:r>
              <a:rPr lang="en-GB" sz="1600" dirty="0"/>
              <a:t>protects original literary, dramatic, musical and artistic works, published editions of works, sound recordings (including CDs), films (including videos and DVDs) and broadcasts. The creator of the material has the right to control the way their work can be used. Their rights cover such things as: </a:t>
            </a:r>
            <a:endParaRPr lang="en-GB" sz="1600" dirty="0" smtClean="0"/>
          </a:p>
          <a:p>
            <a:pPr marL="177800" indent="-177800">
              <a:lnSpc>
                <a:spcPct val="120000"/>
              </a:lnSpc>
            </a:pPr>
            <a:r>
              <a:rPr lang="en-GB" sz="1600" dirty="0" smtClean="0"/>
              <a:t>So </a:t>
            </a:r>
            <a:r>
              <a:rPr lang="en-GB" sz="1600" dirty="0"/>
              <a:t>copyright is a type of ‘intellectual property’ and, like physical property, cannot usually be used without the owner’s permission. </a:t>
            </a:r>
            <a:endParaRPr lang="en-GB" sz="1200" dirty="0" smtClean="0"/>
          </a:p>
          <a:p>
            <a:pPr marL="177800" indent="-177800">
              <a:lnSpc>
                <a:spcPct val="120000"/>
              </a:lnSpc>
            </a:pPr>
            <a:endParaRPr lang="en-GB" sz="700" dirty="0"/>
          </a:p>
          <a:p>
            <a:pPr marL="177800" indent="-177800">
              <a:lnSpc>
                <a:spcPct val="120000"/>
              </a:lnSpc>
            </a:pPr>
            <a:endParaRPr lang="en-GB" sz="1600" dirty="0" smtClean="0"/>
          </a:p>
          <a:p>
            <a:pPr marL="0" indent="0">
              <a:lnSpc>
                <a:spcPct val="120000"/>
              </a:lnSpc>
              <a:buNone/>
            </a:pPr>
            <a:r>
              <a:rPr lang="en-GB" sz="1600" b="1" dirty="0" smtClean="0"/>
              <a:t>P1.4</a:t>
            </a:r>
            <a:r>
              <a:rPr lang="en-GB" sz="1600" dirty="0" smtClean="0"/>
              <a:t> </a:t>
            </a:r>
            <a:r>
              <a:rPr lang="en-GB" sz="1600" dirty="0" smtClean="0"/>
              <a:t>– </a:t>
            </a:r>
            <a:r>
              <a:rPr lang="en-GB" sz="1600" b="1" dirty="0"/>
              <a:t>Task </a:t>
            </a:r>
            <a:r>
              <a:rPr lang="en-GB" sz="1600" b="1" dirty="0" smtClean="0"/>
              <a:t>05 </a:t>
            </a:r>
            <a:r>
              <a:rPr lang="en-GB" sz="1600" b="1" dirty="0"/>
              <a:t>– </a:t>
            </a:r>
            <a:r>
              <a:rPr lang="en-GB" sz="1600" dirty="0" smtClean="0"/>
              <a:t>Describe the intention of the Copyright Act and describe the risks and the measures you need to take to prevent illegal use of resources.</a:t>
            </a:r>
          </a:p>
        </p:txBody>
      </p:sp>
      <p:sp>
        <p:nvSpPr>
          <p:cNvPr id="2" name="Title 1"/>
          <p:cNvSpPr>
            <a:spLocks noGrp="1"/>
          </p:cNvSpPr>
          <p:nvPr>
            <p:ph type="title"/>
          </p:nvPr>
        </p:nvSpPr>
        <p:spPr>
          <a:xfrm>
            <a:off x="72008" y="44624"/>
            <a:ext cx="9036496" cy="504056"/>
          </a:xfrm>
        </p:spPr>
        <p:txBody>
          <a:bodyPr>
            <a:noAutofit/>
          </a:bodyPr>
          <a:lstStyle/>
          <a:p>
            <a:r>
              <a:rPr lang="en-GB" sz="2400" dirty="0" smtClean="0"/>
              <a:t>P1.4 </a:t>
            </a:r>
            <a:r>
              <a:rPr lang="en-GB" sz="2400" dirty="0"/>
              <a:t>- Limitations and constraints within Employment - </a:t>
            </a:r>
            <a:r>
              <a:rPr lang="en-GB" sz="2400" dirty="0" smtClean="0"/>
              <a:t>Copyright</a:t>
            </a:r>
            <a:endParaRPr lang="en-GB" sz="2400" dirty="0"/>
          </a:p>
        </p:txBody>
      </p:sp>
      <p:graphicFrame>
        <p:nvGraphicFramePr>
          <p:cNvPr id="23" name="Table 22"/>
          <p:cNvGraphicFramePr>
            <a:graphicFrameLocks noGrp="1"/>
          </p:cNvGraphicFramePr>
          <p:nvPr>
            <p:extLst>
              <p:ext uri="{D42A27DB-BD31-4B8C-83A1-F6EECF244321}">
                <p14:modId xmlns:p14="http://schemas.microsoft.com/office/powerpoint/2010/main" val="56801317"/>
              </p:ext>
            </p:extLst>
          </p:nvPr>
        </p:nvGraphicFramePr>
        <p:xfrm>
          <a:off x="1187624" y="6082496"/>
          <a:ext cx="6480720" cy="370840"/>
        </p:xfrm>
        <a:graphic>
          <a:graphicData uri="http://schemas.openxmlformats.org/drawingml/2006/table">
            <a:tbl>
              <a:tblPr firstRow="1" bandRow="1">
                <a:tableStyleId>{5C22544A-7EE6-4342-B048-85BDC9FD1C3A}</a:tableStyleId>
              </a:tblPr>
              <a:tblGrid>
                <a:gridCol w="3240360"/>
                <a:gridCol w="3240360"/>
              </a:tblGrid>
              <a:tr h="370840">
                <a:tc>
                  <a:txBody>
                    <a:bodyPr/>
                    <a:lstStyle/>
                    <a:p>
                      <a:pPr marL="713232" lvl="1" indent="-457200" algn="ctr"/>
                      <a:r>
                        <a:rPr lang="en-GB" sz="1800" dirty="0" smtClean="0"/>
                        <a:t>What is it?</a:t>
                      </a:r>
                      <a:endParaRPr lang="en-GB" sz="1800" dirty="0" smtClean="0">
                        <a:solidFill>
                          <a:schemeClr val="tx1"/>
                        </a:solidFill>
                        <a:latin typeface="Calibri" pitchFamily="34" charset="0"/>
                        <a:cs typeface="Calibri" pitchFamily="34" charset="0"/>
                      </a:endParaRPr>
                    </a:p>
                  </a:txBody>
                  <a:tcPr/>
                </a:tc>
                <a:tc>
                  <a:txBody>
                    <a:bodyPr/>
                    <a:lstStyle/>
                    <a:p>
                      <a:pPr algn="ctr"/>
                      <a:r>
                        <a:rPr lang="en-GB" sz="1800" dirty="0" smtClean="0"/>
                        <a:t>Adhering to Legislation</a:t>
                      </a:r>
                      <a:endParaRPr lang="en-GB" dirty="0">
                        <a:solidFill>
                          <a:schemeClr val="tx1"/>
                        </a:solidFill>
                        <a:latin typeface="Calibri" pitchFamily="34" charset="0"/>
                        <a:cs typeface="Calibri" pitchFamily="34" charset="0"/>
                      </a:endParaRPr>
                    </a:p>
                  </a:txBody>
                  <a:tcPr/>
                </a:tc>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3166942176"/>
              </p:ext>
            </p:extLst>
          </p:nvPr>
        </p:nvGraphicFramePr>
        <p:xfrm>
          <a:off x="179512" y="4783048"/>
          <a:ext cx="8784978" cy="518160"/>
        </p:xfrm>
        <a:graphic>
          <a:graphicData uri="http://schemas.openxmlformats.org/drawingml/2006/table">
            <a:tbl>
              <a:tblPr firstRow="1" bandRow="1">
                <a:tableStyleId>{5C22544A-7EE6-4342-B048-85BDC9FD1C3A}</a:tableStyleId>
              </a:tblPr>
              <a:tblGrid>
                <a:gridCol w="936104"/>
                <a:gridCol w="864096"/>
                <a:gridCol w="1080120"/>
                <a:gridCol w="2976332"/>
                <a:gridCol w="1704188"/>
                <a:gridCol w="1224138"/>
              </a:tblGrid>
              <a:tr h="370840">
                <a:tc>
                  <a:txBody>
                    <a:bodyPr/>
                    <a:lstStyle/>
                    <a:p>
                      <a:pPr algn="ctr"/>
                      <a:r>
                        <a:rPr lang="en-GB" sz="1400" dirty="0" smtClean="0">
                          <a:solidFill>
                            <a:schemeClr val="tx1"/>
                          </a:solidFill>
                          <a:latin typeface="Calibri" pitchFamily="34" charset="0"/>
                          <a:cs typeface="Calibri" pitchFamily="34" charset="0"/>
                        </a:rPr>
                        <a:t>Copying</a:t>
                      </a:r>
                      <a:endParaRPr lang="en-GB" sz="1400"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sz="1400" dirty="0" smtClean="0">
                          <a:solidFill>
                            <a:schemeClr val="tx1"/>
                          </a:solidFill>
                          <a:latin typeface="Calibri" pitchFamily="34" charset="0"/>
                          <a:cs typeface="Calibri" pitchFamily="34" charset="0"/>
                        </a:rPr>
                        <a:t>Adapting</a:t>
                      </a:r>
                      <a:endParaRPr lang="en-GB" sz="1400"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sz="1400" dirty="0" smtClean="0">
                          <a:solidFill>
                            <a:schemeClr val="tx1"/>
                          </a:solidFill>
                          <a:latin typeface="Calibri" pitchFamily="34" charset="0"/>
                          <a:cs typeface="Calibri" pitchFamily="34" charset="0"/>
                        </a:rPr>
                        <a:t>Distributing</a:t>
                      </a:r>
                      <a:endParaRPr lang="en-GB" sz="1400"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sz="1400" dirty="0" smtClean="0">
                          <a:solidFill>
                            <a:schemeClr val="tx1"/>
                          </a:solidFill>
                          <a:latin typeface="Calibri" pitchFamily="34" charset="0"/>
                          <a:cs typeface="Calibri" pitchFamily="34" charset="0"/>
                        </a:rPr>
                        <a:t>Communicating through Electronic means to the Public</a:t>
                      </a:r>
                      <a:endParaRPr lang="en-GB" sz="1400"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sz="1400" dirty="0" smtClean="0">
                          <a:solidFill>
                            <a:schemeClr val="tx1"/>
                          </a:solidFill>
                          <a:latin typeface="Calibri" pitchFamily="34" charset="0"/>
                          <a:cs typeface="Calibri" pitchFamily="34" charset="0"/>
                        </a:rPr>
                        <a:t>Renting or Lending Copies to the Public </a:t>
                      </a:r>
                      <a:endParaRPr lang="en-GB" sz="1400"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sz="1400" dirty="0" smtClean="0">
                          <a:solidFill>
                            <a:schemeClr val="tx1"/>
                          </a:solidFill>
                          <a:latin typeface="Calibri" pitchFamily="34" charset="0"/>
                          <a:cs typeface="Calibri" pitchFamily="34" charset="0"/>
                        </a:rPr>
                        <a:t>Performing in Public</a:t>
                      </a:r>
                      <a:endParaRPr lang="en-GB" sz="1400" dirty="0">
                        <a:solidFill>
                          <a:schemeClr val="tx1"/>
                        </a:solidFill>
                        <a:latin typeface="Calibri" pitchFamily="34" charset="0"/>
                        <a:cs typeface="Calibri" pitchFamily="34" charset="0"/>
                      </a:endParaRPr>
                    </a:p>
                  </a:txBody>
                  <a:tcPr anchor="ctr">
                    <a:solidFill>
                      <a:schemeClr val="tx2">
                        <a:lumMod val="20000"/>
                        <a:lumOff val="80000"/>
                      </a:schemeClr>
                    </a:solidFill>
                  </a:tcPr>
                </a:tc>
              </a:tr>
            </a:tbl>
          </a:graphicData>
        </a:graphic>
      </p:graphicFrame>
    </p:spTree>
    <p:extLst>
      <p:ext uri="{BB962C8B-B14F-4D97-AF65-F5344CB8AC3E}">
        <p14:creationId xmlns:p14="http://schemas.microsoft.com/office/powerpoint/2010/main" val="3855643401"/>
      </p:ext>
    </p:extLst>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548680"/>
            <a:ext cx="8784976" cy="5805264"/>
          </a:xfrm>
        </p:spPr>
        <p:txBody>
          <a:bodyPr>
            <a:noAutofit/>
          </a:bodyPr>
          <a:lstStyle/>
          <a:p>
            <a:pPr marL="285750" indent="-285750"/>
            <a:r>
              <a:rPr lang="en-GB" sz="1680" b="1" dirty="0" smtClean="0"/>
              <a:t>What </a:t>
            </a:r>
            <a:r>
              <a:rPr lang="en-GB" sz="1680" b="1" dirty="0" smtClean="0"/>
              <a:t>about computer programs and material stored in computers? </a:t>
            </a:r>
            <a:r>
              <a:rPr lang="en-GB" sz="1680" b="1" dirty="0" smtClean="0"/>
              <a:t>- </a:t>
            </a:r>
            <a:r>
              <a:rPr lang="en-GB" sz="1680" dirty="0" smtClean="0"/>
              <a:t>A </a:t>
            </a:r>
            <a:r>
              <a:rPr lang="en-GB" sz="1680" dirty="0" smtClean="0"/>
              <a:t>computer program is protected as a literary work. </a:t>
            </a:r>
            <a:endParaRPr lang="en-GB" sz="1680" dirty="0" smtClean="0"/>
          </a:p>
          <a:p>
            <a:pPr marL="285750" indent="-285750"/>
            <a:r>
              <a:rPr lang="en-GB" sz="1680" dirty="0" smtClean="0"/>
              <a:t>Converting </a:t>
            </a:r>
            <a:r>
              <a:rPr lang="en-GB" sz="1680" dirty="0" smtClean="0"/>
              <a:t>a program into or between computer languages and codes counts as ‘adapting’ a work </a:t>
            </a:r>
            <a:endParaRPr lang="en-GB" sz="1680" dirty="0" smtClean="0"/>
          </a:p>
          <a:p>
            <a:pPr marL="285750" indent="-285750"/>
            <a:r>
              <a:rPr lang="en-GB" sz="1680" dirty="0" smtClean="0"/>
              <a:t>Storing </a:t>
            </a:r>
            <a:r>
              <a:rPr lang="en-GB" sz="1680" dirty="0" smtClean="0"/>
              <a:t>any work in a computer involves ‘copying’ the </a:t>
            </a:r>
            <a:r>
              <a:rPr lang="en-GB" sz="1680" dirty="0" smtClean="0"/>
              <a:t>work</a:t>
            </a:r>
          </a:p>
          <a:p>
            <a:pPr marL="285750" indent="-285750"/>
            <a:r>
              <a:rPr lang="en-GB" sz="1680" dirty="0" smtClean="0"/>
              <a:t>Running </a:t>
            </a:r>
            <a:r>
              <a:rPr lang="en-GB" sz="1680" dirty="0" smtClean="0"/>
              <a:t>a computer program or displaying work on a VDU will usually involve ‘copying</a:t>
            </a:r>
            <a:r>
              <a:rPr lang="en-GB" sz="1680" dirty="0" smtClean="0"/>
              <a:t>’</a:t>
            </a:r>
          </a:p>
          <a:p>
            <a:pPr marL="285750" indent="-285750"/>
            <a:r>
              <a:rPr lang="en-GB" sz="1680" b="1" dirty="0"/>
              <a:t>Is material on the internet protected by copyright? - </a:t>
            </a:r>
            <a:r>
              <a:rPr lang="en-GB" sz="1680" dirty="0"/>
              <a:t>Copyright material sent over the internet or stored on web servers will usually be protected in the same way as material recorded on other media. </a:t>
            </a:r>
          </a:p>
          <a:p>
            <a:pPr marL="285750" indent="-285750"/>
            <a:r>
              <a:rPr lang="en-GB" sz="1680" dirty="0"/>
              <a:t>So if you want to put copyright material on the internet to distribute or download copyright material that others have put on the internet, you will need to make sure that you have permission from the people who own the rights in the material</a:t>
            </a:r>
          </a:p>
          <a:p>
            <a:pPr marL="285750" indent="-285750"/>
            <a:r>
              <a:rPr lang="en-GB" sz="1680" b="1" dirty="0"/>
              <a:t>Does copyright have to be registered? - </a:t>
            </a:r>
            <a:r>
              <a:rPr lang="en-GB" sz="1680" dirty="0"/>
              <a:t>Copyright protection in the UK is automatic, No registration system is necessary, i.e. no forms</a:t>
            </a:r>
            <a:r>
              <a:rPr lang="en-GB" sz="1680" b="1" dirty="0"/>
              <a:t> </a:t>
            </a:r>
            <a:r>
              <a:rPr lang="en-GB" sz="1680" dirty="0"/>
              <a:t>to complete and no fees to pay.</a:t>
            </a:r>
          </a:p>
          <a:p>
            <a:pPr marL="285750" indent="-285750"/>
            <a:r>
              <a:rPr lang="en-GB" sz="1680" b="1" dirty="0"/>
              <a:t>Does work have to be marked to claim copyright? - </a:t>
            </a:r>
            <a:r>
              <a:rPr lang="en-GB" sz="1680" dirty="0"/>
              <a:t>In some countries you must mark the work with the international © mark followed by the creator’s name and the year of creation. (Additional information could be included such as how far you are happy for others to use your copyright material without permission)</a:t>
            </a:r>
          </a:p>
          <a:p>
            <a:pPr marL="285750" indent="-285750"/>
            <a:r>
              <a:rPr lang="en-GB" sz="1680" dirty="0"/>
              <a:t>Not necessary in the UK, but helps if action is taken when copyrighted materials is used without required permission</a:t>
            </a:r>
            <a:r>
              <a:rPr lang="en-GB" sz="1680" dirty="0" smtClean="0"/>
              <a:t>.</a:t>
            </a:r>
            <a:endParaRPr lang="en-GB" sz="1680" dirty="0" smtClean="0"/>
          </a:p>
        </p:txBody>
      </p:sp>
      <p:sp>
        <p:nvSpPr>
          <p:cNvPr id="5" name="Title 1"/>
          <p:cNvSpPr>
            <a:spLocks noGrp="1"/>
          </p:cNvSpPr>
          <p:nvPr>
            <p:ph type="title"/>
          </p:nvPr>
        </p:nvSpPr>
        <p:spPr>
          <a:xfrm>
            <a:off x="72008" y="44624"/>
            <a:ext cx="9036496" cy="504056"/>
          </a:xfrm>
        </p:spPr>
        <p:txBody>
          <a:bodyPr>
            <a:noAutofit/>
          </a:bodyPr>
          <a:lstStyle/>
          <a:p>
            <a:r>
              <a:rPr lang="en-GB" sz="2800" dirty="0" smtClean="0"/>
              <a:t>P1.4 </a:t>
            </a:r>
            <a:r>
              <a:rPr lang="en-GB" sz="2800" dirty="0"/>
              <a:t>- Limitations and constraints of marketing - </a:t>
            </a:r>
            <a:r>
              <a:rPr lang="en-GB" sz="2800" dirty="0" smtClean="0"/>
              <a:t>Copyright</a:t>
            </a:r>
            <a:endParaRPr lang="en-GB" sz="2800" dirty="0"/>
          </a:p>
        </p:txBody>
      </p:sp>
    </p:spTree>
    <p:extLst>
      <p:ext uri="{BB962C8B-B14F-4D97-AF65-F5344CB8AC3E}">
        <p14:creationId xmlns:p14="http://schemas.microsoft.com/office/powerpoint/2010/main" val="2891539537"/>
      </p:ext>
    </p:extLst>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548680"/>
            <a:ext cx="8784976" cy="5877272"/>
          </a:xfrm>
        </p:spPr>
        <p:txBody>
          <a:bodyPr>
            <a:noAutofit/>
          </a:bodyPr>
          <a:lstStyle/>
          <a:p>
            <a:pPr marL="255588" indent="-255588">
              <a:spcAft>
                <a:spcPts val="300"/>
              </a:spcAft>
            </a:pPr>
            <a:r>
              <a:rPr lang="en-GB" sz="1540" b="1" dirty="0"/>
              <a:t>The Computer Misuse Act </a:t>
            </a:r>
            <a:r>
              <a:rPr lang="en-GB" sz="1540" b="1" dirty="0" smtClean="0"/>
              <a:t>– This Act </a:t>
            </a:r>
            <a:r>
              <a:rPr lang="en-GB" sz="1540" dirty="0" smtClean="0"/>
              <a:t>is </a:t>
            </a:r>
            <a:r>
              <a:rPr lang="en-GB" sz="1540" dirty="0"/>
              <a:t>designed to protect computer users against wilful attacks and theft of information</a:t>
            </a:r>
            <a:r>
              <a:rPr lang="en-GB" sz="1540" dirty="0" smtClean="0"/>
              <a:t>.  </a:t>
            </a:r>
            <a:r>
              <a:rPr lang="en-GB" sz="1540" dirty="0"/>
              <a:t>Offences under the act include hacking, unauthorised access to computer systems and purposefully spreading malicious and damaging software (malware), such as viruses.</a:t>
            </a:r>
          </a:p>
          <a:p>
            <a:pPr marL="255588" indent="-255588">
              <a:spcAft>
                <a:spcPts val="300"/>
              </a:spcAft>
            </a:pPr>
            <a:r>
              <a:rPr lang="en-GB" sz="1540" dirty="0" smtClean="0"/>
              <a:t>Unauthorised </a:t>
            </a:r>
            <a:r>
              <a:rPr lang="en-GB" sz="1540" dirty="0"/>
              <a:t>access to modify computers include altering software and data, changing passwords and settings to prevent others accessing the system, interfering with the normal operation of the system to its detriment</a:t>
            </a:r>
            <a:r>
              <a:rPr lang="en-GB" sz="1540" dirty="0" smtClean="0"/>
              <a:t>.</a:t>
            </a:r>
          </a:p>
          <a:p>
            <a:pPr marL="255588" indent="-255588">
              <a:spcAft>
                <a:spcPts val="300"/>
              </a:spcAft>
            </a:pPr>
            <a:r>
              <a:rPr lang="en-GB" sz="1540" dirty="0" smtClean="0"/>
              <a:t>The </a:t>
            </a:r>
            <a:r>
              <a:rPr lang="en-GB" sz="1540" dirty="0"/>
              <a:t>act makes it an offence to access or even attempt to access a computer system without the appropriate authorisation. Therefore, even if a hacker tries to get into a system but is unsuccessful they can be prosecuted using this law. The act also outlaws "hacking" software, such as packet sniffers, that can be used to break into or discover ways to get into systems. </a:t>
            </a:r>
            <a:endParaRPr lang="en-GB" sz="1540" dirty="0" smtClean="0"/>
          </a:p>
          <a:p>
            <a:pPr marL="255588" indent="-255588">
              <a:spcAft>
                <a:spcPts val="300"/>
              </a:spcAft>
            </a:pPr>
            <a:r>
              <a:rPr lang="en-GB" sz="1540" b="1" dirty="0" smtClean="0"/>
              <a:t>What </a:t>
            </a:r>
            <a:r>
              <a:rPr lang="en-GB" sz="1540" b="1" dirty="0" smtClean="0"/>
              <a:t>the Law States – Part 1:</a:t>
            </a:r>
          </a:p>
          <a:p>
            <a:pPr>
              <a:spcAft>
                <a:spcPts val="300"/>
              </a:spcAft>
            </a:pPr>
            <a:r>
              <a:rPr lang="en-GB" sz="1540" b="1" dirty="0" smtClean="0"/>
              <a:t>1 - Unauthorised </a:t>
            </a:r>
            <a:r>
              <a:rPr lang="en-GB" sz="1540" b="1" dirty="0"/>
              <a:t>access to computer material.</a:t>
            </a:r>
            <a:endParaRPr lang="en-GB" sz="1540" dirty="0" smtClean="0"/>
          </a:p>
          <a:p>
            <a:pPr>
              <a:spcAft>
                <a:spcPts val="300"/>
              </a:spcAft>
            </a:pPr>
            <a:r>
              <a:rPr lang="en-GB" sz="1540" dirty="0" smtClean="0"/>
              <a:t>(</a:t>
            </a:r>
            <a:r>
              <a:rPr lang="en-GB" sz="1540" dirty="0"/>
              <a:t>1</a:t>
            </a:r>
            <a:r>
              <a:rPr lang="en-GB" sz="1540" dirty="0" smtClean="0"/>
              <a:t>)	A </a:t>
            </a:r>
            <a:r>
              <a:rPr lang="en-GB" sz="1540" dirty="0"/>
              <a:t>person is guilty of an offence if—</a:t>
            </a:r>
          </a:p>
          <a:p>
            <a:pPr lvl="1">
              <a:spcAft>
                <a:spcPts val="300"/>
              </a:spcAft>
            </a:pPr>
            <a:r>
              <a:rPr lang="en-GB" sz="1540" dirty="0"/>
              <a:t>(a</a:t>
            </a:r>
            <a:r>
              <a:rPr lang="en-GB" sz="1540" dirty="0" smtClean="0"/>
              <a:t>) he </a:t>
            </a:r>
            <a:r>
              <a:rPr lang="en-GB" sz="1540" dirty="0"/>
              <a:t>causes a computer to perform any function with intent to secure access to any program or data held in any </a:t>
            </a:r>
            <a:r>
              <a:rPr lang="en-GB" sz="1540" dirty="0" smtClean="0"/>
              <a:t>computer, </a:t>
            </a:r>
            <a:r>
              <a:rPr lang="en-GB" sz="1540" dirty="0"/>
              <a:t>or to enable any such access to be </a:t>
            </a:r>
            <a:r>
              <a:rPr lang="en-GB" sz="1540" dirty="0" smtClean="0"/>
              <a:t>secured;</a:t>
            </a:r>
            <a:endParaRPr lang="en-GB" sz="1540" dirty="0"/>
          </a:p>
          <a:p>
            <a:pPr lvl="1">
              <a:spcAft>
                <a:spcPts val="300"/>
              </a:spcAft>
            </a:pPr>
            <a:r>
              <a:rPr lang="en-GB" sz="1540" dirty="0"/>
              <a:t>(b</a:t>
            </a:r>
            <a:r>
              <a:rPr lang="en-GB" sz="1540" dirty="0" smtClean="0"/>
              <a:t>) the </a:t>
            </a:r>
            <a:r>
              <a:rPr lang="en-GB" sz="1540" dirty="0"/>
              <a:t>access he intends to </a:t>
            </a:r>
            <a:r>
              <a:rPr lang="en-GB" sz="1540" dirty="0" smtClean="0"/>
              <a:t>secure, </a:t>
            </a:r>
            <a:r>
              <a:rPr lang="en-GB" sz="1540" dirty="0"/>
              <a:t>or to enable to be secured</a:t>
            </a:r>
            <a:r>
              <a:rPr lang="en-GB" sz="1540" dirty="0" smtClean="0"/>
              <a:t>, </a:t>
            </a:r>
            <a:r>
              <a:rPr lang="en-GB" sz="1540" dirty="0"/>
              <a:t>is unauthorised; and</a:t>
            </a:r>
          </a:p>
          <a:p>
            <a:pPr lvl="1">
              <a:spcAft>
                <a:spcPts val="300"/>
              </a:spcAft>
            </a:pPr>
            <a:r>
              <a:rPr lang="en-GB" sz="1540" dirty="0"/>
              <a:t>(c</a:t>
            </a:r>
            <a:r>
              <a:rPr lang="en-GB" sz="1540" dirty="0" smtClean="0"/>
              <a:t>) he </a:t>
            </a:r>
            <a:r>
              <a:rPr lang="en-GB" sz="1540" dirty="0"/>
              <a:t>knows at the time when he causes the computer to perform the function that that is the case.</a:t>
            </a:r>
          </a:p>
          <a:p>
            <a:pPr>
              <a:spcAft>
                <a:spcPts val="300"/>
              </a:spcAft>
            </a:pPr>
            <a:r>
              <a:rPr lang="en-GB" sz="1540" dirty="0"/>
              <a:t>(2</a:t>
            </a:r>
            <a:r>
              <a:rPr lang="en-GB" sz="1540" dirty="0" smtClean="0"/>
              <a:t>)	The </a:t>
            </a:r>
            <a:r>
              <a:rPr lang="en-GB" sz="1540" dirty="0"/>
              <a:t>intent a person has to have to commit an offence under this section need not be directed at—</a:t>
            </a:r>
          </a:p>
          <a:p>
            <a:pPr lvl="1">
              <a:spcAft>
                <a:spcPts val="300"/>
              </a:spcAft>
            </a:pPr>
            <a:r>
              <a:rPr lang="en-GB" sz="1540" dirty="0"/>
              <a:t>(a</a:t>
            </a:r>
            <a:r>
              <a:rPr lang="en-GB" sz="1540" dirty="0" smtClean="0"/>
              <a:t>)	any </a:t>
            </a:r>
            <a:r>
              <a:rPr lang="en-GB" sz="1540" dirty="0"/>
              <a:t>particular program or data;</a:t>
            </a:r>
          </a:p>
          <a:p>
            <a:pPr lvl="1">
              <a:spcAft>
                <a:spcPts val="300"/>
              </a:spcAft>
            </a:pPr>
            <a:r>
              <a:rPr lang="en-GB" sz="1540" dirty="0"/>
              <a:t>(b</a:t>
            </a:r>
            <a:r>
              <a:rPr lang="en-GB" sz="1540" dirty="0" smtClean="0"/>
              <a:t>)	a </a:t>
            </a:r>
            <a:r>
              <a:rPr lang="en-GB" sz="1540" dirty="0"/>
              <a:t>program or data of any particular kind; or</a:t>
            </a:r>
          </a:p>
          <a:p>
            <a:pPr lvl="1">
              <a:spcAft>
                <a:spcPts val="300"/>
              </a:spcAft>
            </a:pPr>
            <a:r>
              <a:rPr lang="en-GB" sz="1540" dirty="0"/>
              <a:t>(c</a:t>
            </a:r>
            <a:r>
              <a:rPr lang="en-GB" sz="1540" dirty="0" smtClean="0"/>
              <a:t>)	a </a:t>
            </a:r>
            <a:r>
              <a:rPr lang="en-GB" sz="1540" dirty="0"/>
              <a:t>program or data held in any particular computer</a:t>
            </a:r>
            <a:r>
              <a:rPr lang="en-GB" sz="1540" dirty="0" smtClean="0"/>
              <a:t>.</a:t>
            </a:r>
            <a:endParaRPr lang="en-GB" sz="1540" dirty="0"/>
          </a:p>
        </p:txBody>
      </p:sp>
      <p:sp>
        <p:nvSpPr>
          <p:cNvPr id="4" name="Title 1"/>
          <p:cNvSpPr>
            <a:spLocks noGrp="1"/>
          </p:cNvSpPr>
          <p:nvPr>
            <p:ph type="title"/>
          </p:nvPr>
        </p:nvSpPr>
        <p:spPr>
          <a:xfrm>
            <a:off x="72008" y="44624"/>
            <a:ext cx="9036496" cy="504056"/>
          </a:xfrm>
        </p:spPr>
        <p:txBody>
          <a:bodyPr>
            <a:noAutofit/>
          </a:bodyPr>
          <a:lstStyle/>
          <a:p>
            <a:r>
              <a:rPr lang="en-GB" sz="2200" dirty="0" smtClean="0"/>
              <a:t>P1.5 </a:t>
            </a:r>
            <a:r>
              <a:rPr lang="en-GB" sz="2200" dirty="0"/>
              <a:t>- Limitations and constraints of marketing </a:t>
            </a:r>
            <a:r>
              <a:rPr lang="en-GB" sz="2200" dirty="0" smtClean="0"/>
              <a:t>– Computer Misuse Act</a:t>
            </a:r>
            <a:endParaRPr lang="en-GB" sz="2200" dirty="0"/>
          </a:p>
        </p:txBody>
      </p:sp>
    </p:spTree>
    <p:extLst>
      <p:ext uri="{BB962C8B-B14F-4D97-AF65-F5344CB8AC3E}">
        <p14:creationId xmlns:p14="http://schemas.microsoft.com/office/powerpoint/2010/main" val="2866187142"/>
      </p:ext>
    </p:extLst>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548680"/>
            <a:ext cx="8784976" cy="5976664"/>
          </a:xfrm>
        </p:spPr>
        <p:txBody>
          <a:bodyPr>
            <a:noAutofit/>
          </a:bodyPr>
          <a:lstStyle/>
          <a:p>
            <a:pPr marL="255588" indent="-255588">
              <a:spcAft>
                <a:spcPts val="300"/>
              </a:spcAft>
            </a:pPr>
            <a:r>
              <a:rPr lang="en-GB" sz="1500" b="1" dirty="0" smtClean="0"/>
              <a:t>2 </a:t>
            </a:r>
            <a:r>
              <a:rPr lang="en-GB" sz="1500" b="1" dirty="0" smtClean="0"/>
              <a:t>- Unauthorised access with intent to commit or facilitate commission of further offences.</a:t>
            </a:r>
          </a:p>
          <a:p>
            <a:pPr marL="255588" indent="-255588">
              <a:spcAft>
                <a:spcPts val="300"/>
              </a:spcAft>
            </a:pPr>
            <a:r>
              <a:rPr lang="en-GB" sz="1500" dirty="0" smtClean="0"/>
              <a:t>(1) A person is guilty of an offence under this section if he commits an offence under section 1 above (“the unauthorised access offence”) with intent—</a:t>
            </a:r>
          </a:p>
          <a:p>
            <a:pPr lvl="1">
              <a:spcAft>
                <a:spcPts val="300"/>
              </a:spcAft>
            </a:pPr>
            <a:r>
              <a:rPr lang="en-GB" sz="1500" dirty="0" smtClean="0"/>
              <a:t>(a) to commit an offence to which this section applies; or</a:t>
            </a:r>
          </a:p>
          <a:p>
            <a:pPr lvl="1">
              <a:spcAft>
                <a:spcPts val="300"/>
              </a:spcAft>
            </a:pPr>
            <a:r>
              <a:rPr lang="en-GB" sz="1500" dirty="0" smtClean="0"/>
              <a:t>(b) to facilitate the commission of such an offence (whether by himself or by any other person);</a:t>
            </a:r>
          </a:p>
          <a:p>
            <a:pPr marL="255588" indent="-255588">
              <a:spcAft>
                <a:spcPts val="300"/>
              </a:spcAft>
            </a:pPr>
            <a:r>
              <a:rPr lang="en-GB" sz="1500" dirty="0" smtClean="0"/>
              <a:t>(2) It is immaterial for the purposes of this section whether the further offence is to be committed on the same occasion as the unauthorised access offence or on any future occasion.</a:t>
            </a:r>
          </a:p>
          <a:p>
            <a:pPr marL="255588" indent="-255588">
              <a:spcAft>
                <a:spcPts val="300"/>
              </a:spcAft>
            </a:pPr>
            <a:r>
              <a:rPr lang="en-GB" sz="1500" dirty="0" smtClean="0"/>
              <a:t>(4) A person may be guilty of an offence under this section even though the facts are such that the commission of the further offence is impossible</a:t>
            </a:r>
            <a:r>
              <a:rPr lang="en-GB" sz="1500" dirty="0" smtClean="0"/>
              <a:t>.</a:t>
            </a:r>
          </a:p>
          <a:p>
            <a:pPr marL="255588" indent="-255588">
              <a:spcAft>
                <a:spcPts val="300"/>
              </a:spcAft>
            </a:pPr>
            <a:r>
              <a:rPr lang="en-GB" sz="1500" b="1" dirty="0"/>
              <a:t>3 Unauthorised acts with intent to impair, or with recklessness as to impairing, operation of computer,</a:t>
            </a:r>
          </a:p>
          <a:p>
            <a:pPr marL="255588" indent="-255588">
              <a:spcAft>
                <a:spcPts val="300"/>
              </a:spcAft>
            </a:pPr>
            <a:r>
              <a:rPr lang="en-GB" sz="1500" dirty="0"/>
              <a:t>(1)	A person is guilty of an offence if—</a:t>
            </a:r>
          </a:p>
          <a:p>
            <a:pPr lvl="1">
              <a:spcAft>
                <a:spcPts val="300"/>
              </a:spcAft>
            </a:pPr>
            <a:r>
              <a:rPr lang="en-GB" sz="1500" dirty="0"/>
              <a:t>(a) he does any unauthorised act in relation to a computer;</a:t>
            </a:r>
          </a:p>
          <a:p>
            <a:pPr lvl="1">
              <a:spcAft>
                <a:spcPts val="300"/>
              </a:spcAft>
            </a:pPr>
            <a:r>
              <a:rPr lang="en-GB" sz="1500" dirty="0"/>
              <a:t>(b) at the time when he does the act he knows that it is unauthorised; and</a:t>
            </a:r>
          </a:p>
          <a:p>
            <a:pPr marL="255588" indent="-255588">
              <a:spcAft>
                <a:spcPts val="300"/>
              </a:spcAft>
            </a:pPr>
            <a:r>
              <a:rPr lang="en-GB" sz="1500" dirty="0"/>
              <a:t>(2)	This subsection applies if the person intends by doing the act—</a:t>
            </a:r>
          </a:p>
          <a:p>
            <a:pPr lvl="1">
              <a:spcAft>
                <a:spcPts val="300"/>
              </a:spcAft>
            </a:pPr>
            <a:r>
              <a:rPr lang="en-GB" sz="1500" dirty="0"/>
              <a:t>(a) to impair the operation of any computer;</a:t>
            </a:r>
          </a:p>
          <a:p>
            <a:pPr lvl="1">
              <a:spcAft>
                <a:spcPts val="300"/>
              </a:spcAft>
            </a:pPr>
            <a:r>
              <a:rPr lang="en-GB" sz="1500" dirty="0"/>
              <a:t>(b) to prevent or hinder access to any program or data held in any computer;</a:t>
            </a:r>
          </a:p>
          <a:p>
            <a:pPr lvl="1">
              <a:spcAft>
                <a:spcPts val="300"/>
              </a:spcAft>
            </a:pPr>
            <a:r>
              <a:rPr lang="en-GB" sz="1500" dirty="0"/>
              <a:t>(c) to impair the operation of any such program or the reliability of any such data</a:t>
            </a:r>
          </a:p>
          <a:p>
            <a:pPr marL="255588" indent="-255588">
              <a:spcAft>
                <a:spcPts val="300"/>
              </a:spcAft>
            </a:pPr>
            <a:r>
              <a:rPr lang="en-GB" sz="1500" dirty="0"/>
              <a:t>(3) A person guilty of an offence under this section shall be liable—</a:t>
            </a:r>
          </a:p>
          <a:p>
            <a:pPr lvl="1">
              <a:spcAft>
                <a:spcPts val="300"/>
              </a:spcAft>
            </a:pPr>
            <a:r>
              <a:rPr lang="en-GB" sz="1500" dirty="0"/>
              <a:t>(a) on summary conviction in England and Wales, to imprisonment for a term not exceeding 12 months (6 months in Scotland) or to a fine not exceeding the statutory maximum or to both;</a:t>
            </a:r>
          </a:p>
          <a:p>
            <a:pPr lvl="1">
              <a:spcAft>
                <a:spcPts val="300"/>
              </a:spcAft>
            </a:pPr>
            <a:r>
              <a:rPr lang="en-GB" sz="1500" dirty="0"/>
              <a:t>(b) on conviction on indictment, to imprisonment for a term not exceeding ten years or to a fine or to </a:t>
            </a:r>
            <a:r>
              <a:rPr lang="en-GB" sz="1500" dirty="0" smtClean="0"/>
              <a:t>both</a:t>
            </a:r>
            <a:endParaRPr lang="en-GB" sz="1500" dirty="0" smtClean="0"/>
          </a:p>
        </p:txBody>
      </p:sp>
      <p:sp>
        <p:nvSpPr>
          <p:cNvPr id="4" name="Title 1"/>
          <p:cNvSpPr>
            <a:spLocks noGrp="1"/>
          </p:cNvSpPr>
          <p:nvPr>
            <p:ph type="title"/>
          </p:nvPr>
        </p:nvSpPr>
        <p:spPr>
          <a:xfrm>
            <a:off x="72008" y="44624"/>
            <a:ext cx="9036496" cy="504056"/>
          </a:xfrm>
        </p:spPr>
        <p:txBody>
          <a:bodyPr>
            <a:noAutofit/>
          </a:bodyPr>
          <a:lstStyle/>
          <a:p>
            <a:r>
              <a:rPr lang="en-GB" sz="2200" dirty="0" smtClean="0"/>
              <a:t>P1.5 </a:t>
            </a:r>
            <a:r>
              <a:rPr lang="en-GB" sz="2200" dirty="0"/>
              <a:t>- Limitations and constraints of marketing </a:t>
            </a:r>
            <a:r>
              <a:rPr lang="en-GB" sz="2200" dirty="0" smtClean="0"/>
              <a:t>– Computer Misuse Act</a:t>
            </a:r>
            <a:endParaRPr lang="en-GB" sz="2200" dirty="0"/>
          </a:p>
        </p:txBody>
      </p:sp>
    </p:spTree>
    <p:extLst>
      <p:ext uri="{BB962C8B-B14F-4D97-AF65-F5344CB8AC3E}">
        <p14:creationId xmlns:p14="http://schemas.microsoft.com/office/powerpoint/2010/main" val="2970021583"/>
      </p:ext>
    </p:extLst>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79513" y="548680"/>
            <a:ext cx="7200800" cy="5739680"/>
          </a:xfrm>
        </p:spPr>
        <p:txBody>
          <a:bodyPr>
            <a:noAutofit/>
          </a:bodyPr>
          <a:lstStyle/>
          <a:p>
            <a:pPr marL="177800" indent="-177800"/>
            <a:r>
              <a:rPr lang="en-GB" sz="1300" b="1" dirty="0"/>
              <a:t>Spyware:</a:t>
            </a:r>
            <a:r>
              <a:rPr lang="en-GB" sz="1300" dirty="0"/>
              <a:t> Spyware is computer software that is installed secretively on personal computers that either intercept or take partial control over the user's interaction with the computer, without the user's informed consent. The term spyware suggests software that secretly monitors the user's behaviour; the functions of spyware extend well beyond simple monitoring. </a:t>
            </a:r>
          </a:p>
          <a:p>
            <a:pPr marL="177800" indent="-177800"/>
            <a:r>
              <a:rPr lang="en-GB" sz="1300" dirty="0"/>
              <a:t>This is an example of spyware program that installs itself onto the machine or tries to. The box that pops up on the screen tells the user that their clock is not up to date an option of installing it or cancelling but both are fake, the whole image including the buttons is all part of the spyware. When installed this particular piece of spyware which pretends to be a windows program then leaves a tracer on the machine that gathers information about the user and then uses this information for spying, gathering such things as credit card details, log in names and passwords and account information.</a:t>
            </a:r>
          </a:p>
          <a:p>
            <a:pPr marL="177800" indent="-177800"/>
            <a:r>
              <a:rPr lang="en-GB" sz="1300" dirty="0"/>
              <a:t>Spyware has a general negative effect on the internet and has the overall ability to steal personal and important information off of the computer user. Pornography websites as a whole have a tendency to be unsafe and lacking in protection due to their overall professionalism lacking. This means that they are quite popular for spyware content and hacking. </a:t>
            </a:r>
            <a:endParaRPr lang="en-GB" sz="1300" dirty="0" smtClean="0"/>
          </a:p>
          <a:p>
            <a:pPr marL="177800" indent="-177800"/>
            <a:r>
              <a:rPr lang="en-GB" sz="1300" b="1" u="sng" dirty="0"/>
              <a:t>Malware:</a:t>
            </a:r>
            <a:r>
              <a:rPr lang="en-GB" sz="1300" dirty="0"/>
              <a:t> Malware is software specifically designed to infiltrate or damage a computer system without the owner's consent. The term is an amalgamation of the words malicious and software. The expression is a general term used by computer professionals to mean differing forms of hostile, intrusive, or annoying software or program code. </a:t>
            </a:r>
          </a:p>
          <a:p>
            <a:pPr marL="177800" indent="-177800"/>
            <a:r>
              <a:rPr lang="en-GB" sz="1300" dirty="0" err="1"/>
              <a:t>Spyaxe</a:t>
            </a:r>
            <a:r>
              <a:rPr lang="en-GB" sz="1300" dirty="0"/>
              <a:t> is an example of a particularly nasty version of malware that installs itself onto the user’s computer and then runs and tells the user that they have spyware on their machine. The scan itself is fake but the user won’t be able to see this. It then says that there is particularly spyware on the machine and in order to be able to fix it the user needs to upgrade to the full version of </a:t>
            </a:r>
            <a:r>
              <a:rPr lang="en-GB" sz="1300" dirty="0" err="1"/>
              <a:t>spyaxe</a:t>
            </a:r>
            <a:r>
              <a:rPr lang="en-GB" sz="1300" dirty="0"/>
              <a:t>. The user feeling that they have already been hacked goes onto the </a:t>
            </a:r>
            <a:r>
              <a:rPr lang="en-GB" sz="1300" dirty="0" err="1"/>
              <a:t>spyaxe</a:t>
            </a:r>
            <a:r>
              <a:rPr lang="en-GB" sz="1300" dirty="0"/>
              <a:t> website and pays for the full version. The company then uses their credit card details to steal everything they can.  If the user tries to remove this program off the machine then </a:t>
            </a:r>
            <a:r>
              <a:rPr lang="en-GB" sz="1300" dirty="0" err="1"/>
              <a:t>spyaxe</a:t>
            </a:r>
            <a:r>
              <a:rPr lang="en-GB" sz="1300" dirty="0"/>
              <a:t> claims a breach in copyright and threatens to sue</a:t>
            </a:r>
            <a:r>
              <a:rPr lang="en-GB" sz="1300" dirty="0" smtClean="0"/>
              <a:t>.</a:t>
            </a:r>
            <a:endParaRPr lang="en-GB" sz="1300" dirty="0"/>
          </a:p>
        </p:txBody>
      </p:sp>
      <p:sp>
        <p:nvSpPr>
          <p:cNvPr id="5" name="Title 1"/>
          <p:cNvSpPr txBox="1">
            <a:spLocks/>
          </p:cNvSpPr>
          <p:nvPr/>
        </p:nvSpPr>
        <p:spPr>
          <a:xfrm>
            <a:off x="72008" y="44624"/>
            <a:ext cx="9036496" cy="504056"/>
          </a:xfrm>
          <a:prstGeom prst="rect">
            <a:avLst/>
          </a:prstGeom>
        </p:spPr>
        <p:txBody>
          <a:bodyPr vert="horz" rtlCol="0" anchor="ctr">
            <a:noAutofit/>
            <a:scene3d>
              <a:camera prst="orthographicFront"/>
              <a:lightRig rig="soft" dir="t"/>
            </a:scene3d>
            <a:sp3d prstMaterial="softEdge">
              <a:bevelT w="25400" h="25400"/>
            </a:sp3d>
          </a:bodyPr>
          <a:lstStyle>
            <a:lvl1pPr algn="l" rtl="0" eaLnBrk="1" latinLnBrk="0" hangingPunct="1">
              <a:spcBef>
                <a:spcPct val="0"/>
              </a:spcBef>
              <a:buNone/>
              <a:defRPr kumimoji="0" lang="en-US" sz="40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a:lstStyle>
          <a:p>
            <a:r>
              <a:rPr lang="en-GB" sz="2200" smtClean="0"/>
              <a:t>P1.5 - Limitations and constraints of marketing – Computer Misuse Act</a:t>
            </a:r>
            <a:endParaRPr lang="en-GB" sz="2200" dirty="0"/>
          </a:p>
        </p:txBody>
      </p:sp>
      <p:pic>
        <p:nvPicPr>
          <p:cNvPr id="4" name="Picture 3" descr="http://www.bigfootwebmarketing.com/wp-content/uploads/2008/08/spyware.jpg"/>
          <p:cNvPicPr/>
          <p:nvPr/>
        </p:nvPicPr>
        <p:blipFill>
          <a:blip r:embed="rId2" cstate="print"/>
          <a:srcRect/>
          <a:stretch>
            <a:fillRect/>
          </a:stretch>
        </p:blipFill>
        <p:spPr bwMode="auto">
          <a:xfrm>
            <a:off x="7390260" y="521961"/>
            <a:ext cx="1718244" cy="1826919"/>
          </a:xfrm>
          <a:prstGeom prst="rect">
            <a:avLst/>
          </a:prstGeom>
          <a:noFill/>
        </p:spPr>
      </p:pic>
      <p:pic>
        <p:nvPicPr>
          <p:cNvPr id="6" name="Picture 5" descr="http://siri.geekstogo.com/log/SpyAxe/SpyAxe.png"/>
          <p:cNvPicPr/>
          <p:nvPr/>
        </p:nvPicPr>
        <p:blipFill>
          <a:blip r:embed="rId3" cstate="print"/>
          <a:srcRect/>
          <a:stretch>
            <a:fillRect/>
          </a:stretch>
        </p:blipFill>
        <p:spPr bwMode="auto">
          <a:xfrm>
            <a:off x="7308304" y="3933056"/>
            <a:ext cx="1692890" cy="1152128"/>
          </a:xfrm>
          <a:prstGeom prst="rect">
            <a:avLst/>
          </a:prstGeom>
          <a:noFill/>
        </p:spPr>
      </p:pic>
    </p:spTree>
    <p:extLst>
      <p:ext uri="{BB962C8B-B14F-4D97-AF65-F5344CB8AC3E}">
        <p14:creationId xmlns:p14="http://schemas.microsoft.com/office/powerpoint/2010/main" val="108626857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79512" y="548680"/>
            <a:ext cx="8784975" cy="5739680"/>
          </a:xfrm>
        </p:spPr>
        <p:txBody>
          <a:bodyPr>
            <a:noAutofit/>
          </a:bodyPr>
          <a:lstStyle/>
          <a:p>
            <a:pPr marL="177800" indent="-177800"/>
            <a:r>
              <a:rPr lang="en-GB" sz="1300" b="1" dirty="0" smtClean="0"/>
              <a:t>Viruses - </a:t>
            </a:r>
            <a:r>
              <a:rPr lang="en-GB" sz="1300" dirty="0" smtClean="0"/>
              <a:t>A </a:t>
            </a:r>
            <a:r>
              <a:rPr lang="en-GB" sz="1300" dirty="0"/>
              <a:t>computer virus is something that will copy and attach itself to a computer’s code. A virus can only spread from one computer to another when its host is taken to the uninfected computer, for instance by a user sending it over a network or the Internet. Viruses are sometimes confused with computer worms and Trojan horses. A worm can spread itself to other computers without needing to be transferred as part of a host, and a Trojan horse is a file that appears harmless. Worms and Trojans may cause harm to either a computer system's hosted data, functional performance, or networking throughput, when executed. In general, a worm does not actually harm either the system's hardware or software.</a:t>
            </a:r>
          </a:p>
          <a:p>
            <a:pPr marL="177800" indent="-177800"/>
            <a:r>
              <a:rPr lang="en-GB" sz="1300" dirty="0"/>
              <a:t>The “</a:t>
            </a:r>
            <a:r>
              <a:rPr lang="en-GB" sz="1300" dirty="0" err="1"/>
              <a:t>Iloveyou</a:t>
            </a:r>
            <a:r>
              <a:rPr lang="en-GB" sz="1300" dirty="0"/>
              <a:t>” virus was created by a </a:t>
            </a:r>
            <a:r>
              <a:rPr lang="en-GB" sz="1300" dirty="0" err="1"/>
              <a:t>Philipino</a:t>
            </a:r>
            <a:r>
              <a:rPr lang="en-GB" sz="1300" dirty="0"/>
              <a:t> teenager to impress his girlfriend. An email was sent out with a VBS attachment saying “</a:t>
            </a:r>
            <a:r>
              <a:rPr lang="en-GB" sz="1300" dirty="0" err="1"/>
              <a:t>Iloveyou</a:t>
            </a:r>
            <a:r>
              <a:rPr lang="en-GB" sz="1300" dirty="0"/>
              <a:t>”. When the user opened up the VBS file the email raided the outlook express book and sent itself on to everybody in their using their username. Within one hour of the virus being released 20,000 computers were infected, within three hours this had risen to 5 million. All together this cost one billion pounds worth of damage worldwide causing a complete destruction of networks and the shutting down of several major systems.</a:t>
            </a:r>
          </a:p>
          <a:p>
            <a:pPr marL="177800" indent="-177800"/>
            <a:r>
              <a:rPr lang="en-GB" sz="1300" dirty="0"/>
              <a:t>The “</a:t>
            </a:r>
            <a:r>
              <a:rPr lang="en-GB" sz="1300" dirty="0" err="1"/>
              <a:t>lovesan</a:t>
            </a:r>
            <a:r>
              <a:rPr lang="en-GB" sz="1300" dirty="0"/>
              <a:t>” virus was created by a German teenager in order to help out his mums failing computer business. Like the “</a:t>
            </a:r>
            <a:r>
              <a:rPr lang="en-GB" sz="1300" dirty="0" err="1"/>
              <a:t>Iloveyou</a:t>
            </a:r>
            <a:r>
              <a:rPr lang="en-GB" sz="1300" dirty="0"/>
              <a:t>” virus this was an attachment within an email that within three hours had managed to bring down the NHS network centre, the French water system and the entire Swiss rail network. All together this virus cost untold amount of damage across the world. </a:t>
            </a:r>
          </a:p>
          <a:p>
            <a:pPr marL="177800" indent="-177800"/>
            <a:r>
              <a:rPr lang="en-GB" sz="1300" b="1" dirty="0" smtClean="0"/>
              <a:t>Worms - </a:t>
            </a:r>
            <a:r>
              <a:rPr lang="en-GB" sz="1300" dirty="0" smtClean="0"/>
              <a:t>These </a:t>
            </a:r>
            <a:r>
              <a:rPr lang="en-GB" sz="1300" dirty="0"/>
              <a:t>are in some ways a lot like a computer virus in the way that they tend to replicate themselves and sends copies of itself through the use of a network this usually goes on with little to no intervention from the user. When worms are put into action it is highly likely that it will cause some damage to a network or computers often the best case scenario is for it just to take up some of the bandwidth. Sometimes however a worm can be created with the best intentions but easily cause some unintended disruption. </a:t>
            </a:r>
          </a:p>
          <a:p>
            <a:pPr marL="177800" indent="-177800"/>
            <a:r>
              <a:rPr lang="en-GB" sz="1300" b="1" dirty="0" smtClean="0"/>
              <a:t>Trojans – </a:t>
            </a:r>
            <a:r>
              <a:rPr lang="en-GB" sz="1300" dirty="0" smtClean="0"/>
              <a:t>These</a:t>
            </a:r>
            <a:r>
              <a:rPr lang="en-GB" sz="1300" b="1" dirty="0" smtClean="0"/>
              <a:t> </a:t>
            </a:r>
            <a:r>
              <a:rPr lang="en-GB" sz="1300" dirty="0" smtClean="0"/>
              <a:t>are files that actually get emailed to you that have the virus hidden within the code. This is much more difficult to pick up because virus checkers tend to look within specific strings of code but a good Trojan can break itself up into little sections so the strings are not recognised. And then when the activation date is due it tends to put itself back together again and breaks itself out of the file. These are a lot harder to detect but once released from the file they will do the same kind of damage that all other viruses will do. They are called Trojans because it is way of getting onto your machine. </a:t>
            </a:r>
            <a:endParaRPr lang="en-GB" sz="1300" dirty="0"/>
          </a:p>
        </p:txBody>
      </p:sp>
      <p:sp>
        <p:nvSpPr>
          <p:cNvPr id="5" name="Title 1"/>
          <p:cNvSpPr txBox="1">
            <a:spLocks/>
          </p:cNvSpPr>
          <p:nvPr/>
        </p:nvSpPr>
        <p:spPr>
          <a:xfrm>
            <a:off x="72008" y="44624"/>
            <a:ext cx="9036496" cy="504056"/>
          </a:xfrm>
          <a:prstGeom prst="rect">
            <a:avLst/>
          </a:prstGeom>
        </p:spPr>
        <p:txBody>
          <a:bodyPr vert="horz" rtlCol="0" anchor="ctr">
            <a:noAutofit/>
            <a:scene3d>
              <a:camera prst="orthographicFront"/>
              <a:lightRig rig="soft" dir="t"/>
            </a:scene3d>
            <a:sp3d prstMaterial="softEdge">
              <a:bevelT w="25400" h="25400"/>
            </a:sp3d>
          </a:bodyPr>
          <a:lstStyle>
            <a:lvl1pPr algn="l" rtl="0" eaLnBrk="1" latinLnBrk="0" hangingPunct="1">
              <a:spcBef>
                <a:spcPct val="0"/>
              </a:spcBef>
              <a:buNone/>
              <a:defRPr kumimoji="0" lang="en-US" sz="40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a:lstStyle>
          <a:p>
            <a:r>
              <a:rPr lang="en-GB" sz="2200" smtClean="0"/>
              <a:t>P1.5 - Limitations and constraints of marketing – Computer Misuse Act</a:t>
            </a:r>
            <a:endParaRPr lang="en-GB" sz="2200" dirty="0"/>
          </a:p>
        </p:txBody>
      </p:sp>
    </p:spTree>
    <p:extLst>
      <p:ext uri="{BB962C8B-B14F-4D97-AF65-F5344CB8AC3E}">
        <p14:creationId xmlns:p14="http://schemas.microsoft.com/office/powerpoint/2010/main" val="50269618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905650903"/>
              </p:ext>
            </p:extLst>
          </p:nvPr>
        </p:nvGraphicFramePr>
        <p:xfrm>
          <a:off x="107504" y="764704"/>
          <a:ext cx="8856983" cy="5673176"/>
        </p:xfrm>
        <a:graphic>
          <a:graphicData uri="http://schemas.openxmlformats.org/drawingml/2006/table">
            <a:tbl>
              <a:tblPr firstRow="1" bandRow="1">
                <a:tableStyleId>{5C22544A-7EE6-4342-B048-85BDC9FD1C3A}</a:tableStyleId>
              </a:tblPr>
              <a:tblGrid>
                <a:gridCol w="366663"/>
                <a:gridCol w="1683430"/>
                <a:gridCol w="470187"/>
                <a:gridCol w="2384315"/>
                <a:gridCol w="2008173"/>
                <a:gridCol w="1944215"/>
              </a:tblGrid>
              <a:tr h="928958">
                <a:tc gridSpan="2">
                  <a:txBody>
                    <a:bodyPr/>
                    <a:lstStyle/>
                    <a:p>
                      <a:r>
                        <a:rPr kumimoji="0" lang="en-GB" sz="1200" u="none" strike="noStrike" kern="1200" baseline="0" dirty="0" smtClean="0">
                          <a:latin typeface="Calibri" pitchFamily="34" charset="0"/>
                          <a:cs typeface="Calibri" pitchFamily="34" charset="0"/>
                        </a:rPr>
                        <a:t>Learning Outcome (LO) </a:t>
                      </a:r>
                    </a:p>
                    <a:p>
                      <a:r>
                        <a:rPr kumimoji="0" lang="en-GB" sz="1200" u="none" strike="noStrike" kern="1200" baseline="0" dirty="0" smtClean="0">
                          <a:latin typeface="Calibri" pitchFamily="34" charset="0"/>
                          <a:cs typeface="Calibri" pitchFamily="34" charset="0"/>
                        </a:rPr>
                        <a:t>The learner will:</a:t>
                      </a:r>
                      <a:endParaRPr kumimoji="0" lang="en-GB" sz="1200" b="0" i="0" u="none" strike="noStrike" kern="1200" baseline="0" dirty="0" smtClean="0">
                        <a:solidFill>
                          <a:schemeClr val="lt1"/>
                        </a:solidFill>
                        <a:latin typeface="Calibri" pitchFamily="34" charset="0"/>
                        <a:ea typeface="+mn-ea"/>
                        <a:cs typeface="Calibri" pitchFamily="34" charset="0"/>
                      </a:endParaRPr>
                    </a:p>
                  </a:txBody>
                  <a:tcPr/>
                </a:tc>
                <a:tc hMerge="1">
                  <a:txBody>
                    <a:bodyPr/>
                    <a:lstStyle/>
                    <a:p>
                      <a:endParaRPr lang="en-GB"/>
                    </a:p>
                  </a:txBody>
                  <a:tcPr/>
                </a:tc>
                <a:tc gridSpan="2">
                  <a:txBody>
                    <a:bodyPr/>
                    <a:lstStyle/>
                    <a:p>
                      <a:r>
                        <a:rPr kumimoji="0" lang="en-GB" sz="1200" u="none" strike="noStrike" kern="1200" baseline="0" dirty="0" smtClean="0">
                          <a:latin typeface="Calibri" pitchFamily="34" charset="0"/>
                          <a:cs typeface="Calibri" pitchFamily="34" charset="0"/>
                        </a:rPr>
                        <a:t>Pass </a:t>
                      </a:r>
                    </a:p>
                    <a:p>
                      <a:r>
                        <a:rPr kumimoji="0" lang="en-GB" sz="1200" u="none" strike="noStrike" kern="1200" baseline="0" dirty="0" smtClean="0">
                          <a:latin typeface="Calibri" pitchFamily="34" charset="0"/>
                          <a:cs typeface="Calibri" pitchFamily="34" charset="0"/>
                        </a:rPr>
                        <a:t>The assessment criteria are the pass requirements for this unit. </a:t>
                      </a:r>
                    </a:p>
                    <a:p>
                      <a:r>
                        <a:rPr kumimoji="0" lang="en-GB" sz="1200" u="none" strike="noStrike" kern="1200" baseline="0" dirty="0" smtClean="0">
                          <a:latin typeface="Calibri" pitchFamily="34" charset="0"/>
                          <a:cs typeface="Calibri" pitchFamily="34" charset="0"/>
                        </a:rPr>
                        <a:t>The learner can: </a:t>
                      </a:r>
                      <a:endParaRPr kumimoji="0" lang="en-GB" sz="1200" b="0" i="0" u="none" strike="noStrike" kern="1200" baseline="0" dirty="0" smtClean="0">
                        <a:solidFill>
                          <a:schemeClr val="lt1"/>
                        </a:solidFill>
                        <a:latin typeface="Calibri" pitchFamily="34" charset="0"/>
                        <a:ea typeface="+mn-ea"/>
                        <a:cs typeface="Calibri" pitchFamily="34" charset="0"/>
                      </a:endParaRPr>
                    </a:p>
                  </a:txBody>
                  <a:tcPr/>
                </a:tc>
                <a:tc hMerge="1">
                  <a:txBody>
                    <a:bodyPr/>
                    <a:lstStyle/>
                    <a:p>
                      <a:endParaRPr lang="en-GB"/>
                    </a:p>
                  </a:txBody>
                  <a:tcPr/>
                </a:tc>
                <a:tc>
                  <a:txBody>
                    <a:bodyPr/>
                    <a:lstStyle/>
                    <a:p>
                      <a:r>
                        <a:rPr kumimoji="0" lang="en-GB" sz="1200" u="none" strike="noStrike" kern="1200" baseline="0" dirty="0" smtClean="0">
                          <a:latin typeface="Calibri" pitchFamily="34" charset="0"/>
                          <a:cs typeface="Calibri" pitchFamily="34" charset="0"/>
                        </a:rPr>
                        <a:t>Merit </a:t>
                      </a:r>
                    </a:p>
                    <a:p>
                      <a:r>
                        <a:rPr kumimoji="0" lang="en-GB" sz="1200" u="none" strike="noStrike" kern="1200" baseline="0" dirty="0" smtClean="0">
                          <a:latin typeface="Calibri" pitchFamily="34" charset="0"/>
                          <a:cs typeface="Calibri" pitchFamily="34" charset="0"/>
                        </a:rPr>
                        <a:t>For merit the evidence must show that, in addition to the pass criteria, the learner is able to: </a:t>
                      </a:r>
                      <a:endParaRPr kumimoji="0" lang="en-GB" sz="1200" b="0" i="0" u="none" strike="noStrike" kern="1200" baseline="0" dirty="0" smtClean="0">
                        <a:solidFill>
                          <a:schemeClr val="lt1"/>
                        </a:solidFill>
                        <a:latin typeface="Calibri" pitchFamily="34" charset="0"/>
                        <a:ea typeface="+mn-ea"/>
                        <a:cs typeface="Calibri" pitchFamily="34" charset="0"/>
                      </a:endParaRPr>
                    </a:p>
                  </a:txBody>
                  <a:tcPr/>
                </a:tc>
                <a:tc>
                  <a:txBody>
                    <a:bodyPr/>
                    <a:lstStyle/>
                    <a:p>
                      <a:r>
                        <a:rPr kumimoji="0" lang="en-GB" sz="1200" u="none" strike="noStrike" kern="1200" baseline="0" dirty="0" smtClean="0">
                          <a:latin typeface="Calibri" pitchFamily="34" charset="0"/>
                          <a:cs typeface="Calibri" pitchFamily="34" charset="0"/>
                        </a:rPr>
                        <a:t>Distinction </a:t>
                      </a:r>
                    </a:p>
                    <a:p>
                      <a:r>
                        <a:rPr kumimoji="0" lang="en-GB" sz="1200" u="none" strike="noStrike" kern="1200" baseline="0" dirty="0" smtClean="0">
                          <a:latin typeface="Calibri" pitchFamily="34" charset="0"/>
                          <a:cs typeface="Calibri" pitchFamily="34" charset="0"/>
                        </a:rPr>
                        <a:t>For distinction the evidence must show that, in addition to the pass and merit criteria, the learner is able to: </a:t>
                      </a:r>
                      <a:endParaRPr kumimoji="0" lang="en-GB" sz="1200" b="0" i="0" u="none" strike="noStrike" kern="1200" baseline="0" dirty="0" smtClean="0">
                        <a:solidFill>
                          <a:schemeClr val="lt1"/>
                        </a:solidFill>
                        <a:latin typeface="Calibri" pitchFamily="34" charset="0"/>
                        <a:ea typeface="+mn-ea"/>
                        <a:cs typeface="Calibri" pitchFamily="34" charset="0"/>
                      </a:endParaRPr>
                    </a:p>
                  </a:txBody>
                  <a:tcPr/>
                </a:tc>
              </a:tr>
              <a:tr h="646232">
                <a:tc>
                  <a:txBody>
                    <a:bodyPr/>
                    <a:lstStyle/>
                    <a:p>
                      <a:pPr marL="0" algn="l" rtl="0" eaLnBrk="1" latinLnBrk="0" hangingPunct="1"/>
                      <a:r>
                        <a:rPr kumimoji="0" lang="en-GB" sz="1200" b="1" kern="1200" dirty="0" smtClean="0">
                          <a:solidFill>
                            <a:schemeClr val="dk1"/>
                          </a:solidFill>
                          <a:latin typeface="Calibri" pitchFamily="34" charset="0"/>
                          <a:ea typeface="+mn-ea"/>
                          <a:cs typeface="Calibri" pitchFamily="34" charset="0"/>
                        </a:rPr>
                        <a:t>1</a:t>
                      </a:r>
                      <a:endParaRPr kumimoji="0" lang="en-GB" sz="1200" b="1" kern="1200" dirty="0">
                        <a:solidFill>
                          <a:schemeClr val="dk1"/>
                        </a:solidFill>
                        <a:latin typeface="Calibri" pitchFamily="34" charset="0"/>
                        <a:ea typeface="+mn-ea"/>
                        <a:cs typeface="Calibri" pitchFamily="34" charset="0"/>
                      </a:endParaRPr>
                    </a:p>
                  </a:txBody>
                  <a:tcPr>
                    <a:solidFill>
                      <a:srgbClr val="FFC000"/>
                    </a:solidFill>
                  </a:tcPr>
                </a:tc>
                <a:tc>
                  <a:txBody>
                    <a:bodyPr/>
                    <a:lstStyle/>
                    <a:p>
                      <a:pPr marL="0" algn="l" rtl="0" eaLnBrk="1" latinLnBrk="0" hangingPunct="1"/>
                      <a:r>
                        <a:rPr kumimoji="0" lang="en-GB" sz="1200" kern="1200" dirty="0" smtClean="0">
                          <a:solidFill>
                            <a:schemeClr val="dk1"/>
                          </a:solidFill>
                          <a:latin typeface="Calibri" pitchFamily="34" charset="0"/>
                          <a:ea typeface="+mn-ea"/>
                          <a:cs typeface="Calibri" pitchFamily="34" charset="0"/>
                        </a:rPr>
                        <a:t>Know the technologies required for an e-commerce system </a:t>
                      </a:r>
                    </a:p>
                  </a:txBody>
                  <a:tcPr>
                    <a:solidFill>
                      <a:srgbClr val="FFC000"/>
                    </a:solidFill>
                  </a:tcPr>
                </a:tc>
                <a:tc>
                  <a:txBody>
                    <a:bodyPr/>
                    <a:lstStyle/>
                    <a:p>
                      <a:pPr marL="0" algn="l" rtl="0" eaLnBrk="1" latinLnBrk="0" hangingPunct="1"/>
                      <a:r>
                        <a:rPr kumimoji="0" lang="en-GB" sz="1200" b="1" kern="1200" dirty="0" smtClean="0">
                          <a:solidFill>
                            <a:schemeClr val="dk1"/>
                          </a:solidFill>
                          <a:latin typeface="Calibri" pitchFamily="34" charset="0"/>
                          <a:ea typeface="+mn-ea"/>
                          <a:cs typeface="Calibri" pitchFamily="34" charset="0"/>
                        </a:rPr>
                        <a:t>P1</a:t>
                      </a:r>
                      <a:endParaRPr kumimoji="0" lang="en-GB" sz="1200" b="1" kern="1200" dirty="0">
                        <a:solidFill>
                          <a:schemeClr val="dk1"/>
                        </a:solidFill>
                        <a:latin typeface="Calibri" pitchFamily="34" charset="0"/>
                        <a:ea typeface="+mn-ea"/>
                        <a:cs typeface="Calibri" pitchFamily="34" charset="0"/>
                      </a:endParaRPr>
                    </a:p>
                  </a:txBody>
                  <a:tcPr>
                    <a:solidFill>
                      <a:srgbClr val="FFC000"/>
                    </a:solidFill>
                  </a:tcPr>
                </a:tc>
                <a:tc>
                  <a:txBody>
                    <a:bodyPr/>
                    <a:lstStyle/>
                    <a:p>
                      <a:r>
                        <a:rPr kumimoji="0" lang="en-GB" sz="1200" kern="1200" dirty="0" smtClean="0">
                          <a:solidFill>
                            <a:schemeClr val="dk1"/>
                          </a:solidFill>
                          <a:latin typeface="Calibri" pitchFamily="34" charset="0"/>
                          <a:ea typeface="+mn-ea"/>
                          <a:cs typeface="Calibri" pitchFamily="34" charset="0"/>
                        </a:rPr>
                        <a:t>Explain the personal attributes valued by employers </a:t>
                      </a:r>
                    </a:p>
                  </a:txBody>
                  <a:tcPr>
                    <a:solidFill>
                      <a:srgbClr val="FFC000"/>
                    </a:solidFill>
                  </a:tcPr>
                </a:tc>
                <a:tc>
                  <a:txBody>
                    <a:bodyPr/>
                    <a:lstStyle/>
                    <a:p>
                      <a:r>
                        <a:rPr kumimoji="0" lang="en-GB" sz="1200" b="1" kern="1200" dirty="0" smtClean="0">
                          <a:solidFill>
                            <a:schemeClr val="dk1"/>
                          </a:solidFill>
                          <a:latin typeface="Calibri" pitchFamily="34" charset="0"/>
                          <a:ea typeface="+mn-ea"/>
                          <a:cs typeface="Calibri" pitchFamily="34" charset="0"/>
                        </a:rPr>
                        <a:t>M1</a:t>
                      </a:r>
                      <a:r>
                        <a:rPr kumimoji="0" lang="en-GB" sz="1200" kern="1200" dirty="0" smtClean="0">
                          <a:solidFill>
                            <a:schemeClr val="dk1"/>
                          </a:solidFill>
                          <a:latin typeface="Calibri" pitchFamily="34" charset="0"/>
                          <a:ea typeface="+mn-ea"/>
                          <a:cs typeface="Calibri" pitchFamily="34" charset="0"/>
                        </a:rPr>
                        <a:t> Explain the different personal skills that employers may require for specific IT job roles </a:t>
                      </a:r>
                    </a:p>
                  </a:txBody>
                  <a:tcPr>
                    <a:solidFill>
                      <a:srgbClr val="FFC000"/>
                    </a:solidFill>
                  </a:tcPr>
                </a:tc>
                <a:tc>
                  <a:txBody>
                    <a:bodyPr/>
                    <a:lstStyle/>
                    <a:p>
                      <a:pPr marL="0" algn="l" rtl="0" eaLnBrk="1" latinLnBrk="0" hangingPunct="1"/>
                      <a:endParaRPr kumimoji="0" lang="en-GB" sz="1200" kern="1200" dirty="0">
                        <a:solidFill>
                          <a:schemeClr val="dk1"/>
                        </a:solidFill>
                        <a:latin typeface="Calibri" pitchFamily="34" charset="0"/>
                        <a:ea typeface="+mn-ea"/>
                        <a:cs typeface="Calibri" pitchFamily="34" charset="0"/>
                      </a:endParaRPr>
                    </a:p>
                  </a:txBody>
                  <a:tcPr>
                    <a:solidFill>
                      <a:srgbClr val="FFC000"/>
                    </a:solidFill>
                  </a:tcPr>
                </a:tc>
              </a:tr>
              <a:tr h="363505">
                <a:tc rowSpan="3">
                  <a:txBody>
                    <a:bodyPr/>
                    <a:lstStyle/>
                    <a:p>
                      <a:r>
                        <a:rPr kumimoji="0" lang="en-GB" sz="1200" b="1" kern="1200" dirty="0" smtClean="0">
                          <a:solidFill>
                            <a:schemeClr val="dk1"/>
                          </a:solidFill>
                          <a:latin typeface="Calibri" pitchFamily="34" charset="0"/>
                          <a:ea typeface="+mn-ea"/>
                          <a:cs typeface="Calibri" pitchFamily="34" charset="0"/>
                        </a:rPr>
                        <a:t>2</a:t>
                      </a:r>
                      <a:endParaRPr kumimoji="0" lang="en-GB" sz="1200" b="1" kern="1200" dirty="0">
                        <a:solidFill>
                          <a:schemeClr val="dk1"/>
                        </a:solidFill>
                        <a:latin typeface="Calibri" pitchFamily="34" charset="0"/>
                        <a:ea typeface="+mn-ea"/>
                        <a:cs typeface="Calibri" pitchFamily="34" charset="0"/>
                      </a:endParaRPr>
                    </a:p>
                  </a:txBody>
                  <a:tcPr/>
                </a:tc>
                <a:tc rowSpan="3">
                  <a:txBody>
                    <a:bodyPr/>
                    <a:lstStyle/>
                    <a:p>
                      <a:r>
                        <a:rPr kumimoji="0" lang="en-GB" sz="1200" kern="1200" dirty="0" smtClean="0">
                          <a:solidFill>
                            <a:schemeClr val="dk1"/>
                          </a:solidFill>
                          <a:latin typeface="Calibri" pitchFamily="34" charset="0"/>
                          <a:ea typeface="+mn-ea"/>
                          <a:cs typeface="Calibri" pitchFamily="34" charset="0"/>
                        </a:rPr>
                        <a:t>Understand the principles of effective communication </a:t>
                      </a:r>
                    </a:p>
                  </a:txBody>
                  <a:tcPr/>
                </a:tc>
                <a:tc>
                  <a:txBody>
                    <a:bodyPr/>
                    <a:lstStyle/>
                    <a:p>
                      <a:r>
                        <a:rPr kumimoji="0" lang="en-GB" sz="1200" b="1" kern="1200" dirty="0" smtClean="0">
                          <a:solidFill>
                            <a:schemeClr val="dk1"/>
                          </a:solidFill>
                          <a:latin typeface="Calibri" pitchFamily="34" charset="0"/>
                          <a:ea typeface="+mn-ea"/>
                          <a:cs typeface="Calibri" pitchFamily="34" charset="0"/>
                        </a:rPr>
                        <a:t>P2</a:t>
                      </a:r>
                      <a:endParaRPr kumimoji="0" lang="en-GB" sz="1200" b="1" kern="1200" dirty="0">
                        <a:solidFill>
                          <a:schemeClr val="dk1"/>
                        </a:solidFill>
                        <a:latin typeface="Calibri" pitchFamily="34" charset="0"/>
                        <a:ea typeface="+mn-ea"/>
                        <a:cs typeface="Calibri" pitchFamily="34" charset="0"/>
                      </a:endParaRPr>
                    </a:p>
                  </a:txBody>
                  <a:tcPr/>
                </a:tc>
                <a:tc>
                  <a:txBody>
                    <a:bodyPr/>
                    <a:lstStyle/>
                    <a:p>
                      <a:r>
                        <a:rPr kumimoji="0" lang="en-GB" sz="1200" kern="1200" dirty="0" smtClean="0">
                          <a:solidFill>
                            <a:schemeClr val="dk1"/>
                          </a:solidFill>
                          <a:latin typeface="Calibri" pitchFamily="34" charset="0"/>
                          <a:ea typeface="+mn-ea"/>
                          <a:cs typeface="Calibri" pitchFamily="34" charset="0"/>
                        </a:rPr>
                        <a:t>Explain the principles of effective communication </a:t>
                      </a:r>
                    </a:p>
                  </a:txBody>
                  <a:tcPr/>
                </a:tc>
                <a:tc>
                  <a:txBody>
                    <a:bodyPr/>
                    <a:lstStyle/>
                    <a:p>
                      <a:endParaRPr kumimoji="0" lang="en-GB" sz="1200" kern="1200" dirty="0">
                        <a:solidFill>
                          <a:schemeClr val="dk1"/>
                        </a:solidFill>
                        <a:latin typeface="Calibri" pitchFamily="34" charset="0"/>
                        <a:ea typeface="+mn-ea"/>
                        <a:cs typeface="Calibri" pitchFamily="34" charset="0"/>
                      </a:endParaRPr>
                    </a:p>
                  </a:txBody>
                  <a:tcPr/>
                </a:tc>
                <a:tc>
                  <a:txBody>
                    <a:bodyPr/>
                    <a:lstStyle/>
                    <a:p>
                      <a:endParaRPr kumimoji="0" lang="en-GB" sz="1200" kern="1200" dirty="0" smtClean="0">
                        <a:solidFill>
                          <a:schemeClr val="dk1"/>
                        </a:solidFill>
                        <a:latin typeface="Calibri" pitchFamily="34" charset="0"/>
                        <a:ea typeface="+mn-ea"/>
                        <a:cs typeface="Calibri" pitchFamily="34" charset="0"/>
                      </a:endParaRPr>
                    </a:p>
                  </a:txBody>
                  <a:tcPr/>
                </a:tc>
              </a:tr>
              <a:tr h="504868">
                <a:tc vMerge="1">
                  <a:txBody>
                    <a:bodyPr/>
                    <a:lstStyle/>
                    <a:p>
                      <a:endParaRPr lang="en-GB"/>
                    </a:p>
                  </a:txBody>
                  <a:tcPr/>
                </a:tc>
                <a:tc vMerge="1">
                  <a:txBody>
                    <a:bodyPr/>
                    <a:lstStyle/>
                    <a:p>
                      <a:endParaRPr lang="en-GB"/>
                    </a:p>
                  </a:txBody>
                  <a:tcPr/>
                </a:tc>
                <a:tc>
                  <a:txBody>
                    <a:bodyPr/>
                    <a:lstStyle/>
                    <a:p>
                      <a:r>
                        <a:rPr kumimoji="0" lang="en-GB" sz="1200" b="1" kern="1200" dirty="0" smtClean="0">
                          <a:solidFill>
                            <a:schemeClr val="dk1"/>
                          </a:solidFill>
                          <a:latin typeface="Calibri" pitchFamily="34" charset="0"/>
                          <a:ea typeface="+mn-ea"/>
                          <a:cs typeface="Calibri" pitchFamily="34" charset="0"/>
                        </a:rPr>
                        <a:t>P3</a:t>
                      </a:r>
                      <a:endParaRPr kumimoji="0" lang="en-GB" sz="1200" b="1" kern="1200" dirty="0">
                        <a:solidFill>
                          <a:schemeClr val="dk1"/>
                        </a:solidFill>
                        <a:latin typeface="Calibri" pitchFamily="34" charset="0"/>
                        <a:ea typeface="+mn-ea"/>
                        <a:cs typeface="Calibri" pitchFamily="34" charset="0"/>
                      </a:endParaRPr>
                    </a:p>
                  </a:txBody>
                  <a:tcPr/>
                </a:tc>
                <a:tc>
                  <a:txBody>
                    <a:bodyPr/>
                    <a:lstStyle/>
                    <a:p>
                      <a:r>
                        <a:rPr kumimoji="0" lang="en-GB" sz="1200" kern="1200" dirty="0" smtClean="0">
                          <a:solidFill>
                            <a:schemeClr val="dk1"/>
                          </a:solidFill>
                          <a:latin typeface="Calibri" pitchFamily="34" charset="0"/>
                          <a:ea typeface="+mn-ea"/>
                          <a:cs typeface="Calibri" pitchFamily="34" charset="0"/>
                        </a:rPr>
                        <a:t>Discuss potential barriers to effective communication </a:t>
                      </a:r>
                    </a:p>
                  </a:txBody>
                  <a:tcPr/>
                </a:tc>
                <a:tc>
                  <a:txBody>
                    <a:bodyPr/>
                    <a:lstStyle/>
                    <a:p>
                      <a:endParaRPr kumimoji="0" lang="en-GB" sz="1200" kern="1200" dirty="0">
                        <a:solidFill>
                          <a:schemeClr val="dk1"/>
                        </a:solidFill>
                        <a:latin typeface="Calibri" pitchFamily="34" charset="0"/>
                        <a:ea typeface="+mn-ea"/>
                        <a:cs typeface="Calibri" pitchFamily="34" charset="0"/>
                      </a:endParaRPr>
                    </a:p>
                  </a:txBody>
                  <a:tcPr/>
                </a:tc>
                <a:tc>
                  <a:txBody>
                    <a:bodyPr/>
                    <a:lstStyle/>
                    <a:p>
                      <a:r>
                        <a:rPr kumimoji="0" lang="en-GB" sz="1200" b="1" kern="1200" dirty="0" smtClean="0">
                          <a:solidFill>
                            <a:schemeClr val="dk1"/>
                          </a:solidFill>
                          <a:latin typeface="Calibri" pitchFamily="34" charset="0"/>
                          <a:ea typeface="+mn-ea"/>
                          <a:cs typeface="Calibri" pitchFamily="34" charset="0"/>
                        </a:rPr>
                        <a:t>D1</a:t>
                      </a:r>
                      <a:r>
                        <a:rPr kumimoji="0" lang="en-GB" sz="1200" kern="1200" dirty="0" smtClean="0">
                          <a:solidFill>
                            <a:schemeClr val="dk1"/>
                          </a:solidFill>
                          <a:latin typeface="Calibri" pitchFamily="34" charset="0"/>
                          <a:ea typeface="+mn-ea"/>
                          <a:cs typeface="Calibri" pitchFamily="34" charset="0"/>
                        </a:rPr>
                        <a:t> Explain how some of the potential barriers can be reduced </a:t>
                      </a:r>
                    </a:p>
                  </a:txBody>
                  <a:tcPr/>
                </a:tc>
              </a:tr>
              <a:tr h="392069">
                <a:tc vMerge="1">
                  <a:txBody>
                    <a:bodyPr/>
                    <a:lstStyle/>
                    <a:p>
                      <a:endParaRPr lang="en-GB"/>
                    </a:p>
                  </a:txBody>
                  <a:tcPr/>
                </a:tc>
                <a:tc vMerge="1">
                  <a:txBody>
                    <a:bodyPr/>
                    <a:lstStyle/>
                    <a:p>
                      <a:endParaRPr lang="en-GB"/>
                    </a:p>
                  </a:txBody>
                  <a:tcPr/>
                </a:tc>
                <a:tc>
                  <a:txBody>
                    <a:bodyPr/>
                    <a:lstStyle/>
                    <a:p>
                      <a:r>
                        <a:rPr kumimoji="0" lang="en-GB" sz="1200" b="1" kern="1200" dirty="0" smtClean="0">
                          <a:solidFill>
                            <a:schemeClr val="dk1"/>
                          </a:solidFill>
                          <a:latin typeface="Calibri" pitchFamily="34" charset="0"/>
                          <a:ea typeface="+mn-ea"/>
                          <a:cs typeface="Calibri" pitchFamily="34" charset="0"/>
                        </a:rPr>
                        <a:t>P4</a:t>
                      </a:r>
                      <a:endParaRPr kumimoji="0" lang="en-GB" sz="1200" b="1" kern="1200" dirty="0">
                        <a:solidFill>
                          <a:schemeClr val="dk1"/>
                        </a:solidFill>
                        <a:latin typeface="Calibri" pitchFamily="34" charset="0"/>
                        <a:ea typeface="+mn-ea"/>
                        <a:cs typeface="Calibri" pitchFamily="34" charset="0"/>
                      </a:endParaRPr>
                    </a:p>
                  </a:txBody>
                  <a:tcPr/>
                </a:tc>
                <a:tc>
                  <a:txBody>
                    <a:bodyPr/>
                    <a:lstStyle/>
                    <a:p>
                      <a:r>
                        <a:rPr kumimoji="0" lang="en-GB" sz="1200" kern="1200" dirty="0" smtClean="0">
                          <a:solidFill>
                            <a:schemeClr val="dk1"/>
                          </a:solidFill>
                          <a:latin typeface="Calibri" pitchFamily="34" charset="0"/>
                          <a:ea typeface="+mn-ea"/>
                          <a:cs typeface="Calibri" pitchFamily="34" charset="0"/>
                        </a:rPr>
                        <a:t>Demonstrate a range of effective interpersonal skills </a:t>
                      </a:r>
                    </a:p>
                  </a:txBody>
                  <a:tcPr/>
                </a:tc>
                <a:tc>
                  <a:txBody>
                    <a:bodyPr/>
                    <a:lstStyle/>
                    <a:p>
                      <a:endParaRPr kumimoji="0" lang="en-GB" sz="1200" kern="1200" dirty="0">
                        <a:solidFill>
                          <a:schemeClr val="dk1"/>
                        </a:solidFill>
                        <a:latin typeface="Calibri" pitchFamily="34" charset="0"/>
                        <a:ea typeface="+mn-ea"/>
                        <a:cs typeface="Calibri" pitchFamily="34" charset="0"/>
                      </a:endParaRPr>
                    </a:p>
                  </a:txBody>
                  <a:tcPr/>
                </a:tc>
                <a:tc>
                  <a:txBody>
                    <a:bodyPr/>
                    <a:lstStyle/>
                    <a:p>
                      <a:endParaRPr kumimoji="0" lang="en-GB" sz="1200" kern="1200" dirty="0" smtClean="0">
                        <a:solidFill>
                          <a:schemeClr val="dk1"/>
                        </a:solidFill>
                        <a:latin typeface="Calibri" pitchFamily="34" charset="0"/>
                        <a:ea typeface="+mn-ea"/>
                        <a:cs typeface="Calibri" pitchFamily="34" charset="0"/>
                      </a:endParaRPr>
                    </a:p>
                  </a:txBody>
                  <a:tcPr/>
                </a:tc>
              </a:tr>
              <a:tr h="504868">
                <a:tc rowSpan="2">
                  <a:txBody>
                    <a:bodyPr/>
                    <a:lstStyle/>
                    <a:p>
                      <a:r>
                        <a:rPr kumimoji="0" lang="en-GB" sz="1200" b="1" kern="1200" dirty="0" smtClean="0">
                          <a:solidFill>
                            <a:schemeClr val="dk1"/>
                          </a:solidFill>
                          <a:latin typeface="Calibri" pitchFamily="34" charset="0"/>
                          <a:ea typeface="+mn-ea"/>
                          <a:cs typeface="Calibri" pitchFamily="34" charset="0"/>
                        </a:rPr>
                        <a:t>3</a:t>
                      </a:r>
                      <a:endParaRPr kumimoji="0" lang="en-GB" sz="1200" b="1" kern="1200" dirty="0">
                        <a:solidFill>
                          <a:schemeClr val="dk1"/>
                        </a:solidFill>
                        <a:latin typeface="Calibri" pitchFamily="34" charset="0"/>
                        <a:ea typeface="+mn-ea"/>
                        <a:cs typeface="Calibri" pitchFamily="34" charset="0"/>
                      </a:endParaRPr>
                    </a:p>
                  </a:txBody>
                  <a:tcPr/>
                </a:tc>
                <a:tc rowSpan="2">
                  <a:txBody>
                    <a:bodyPr/>
                    <a:lstStyle/>
                    <a:p>
                      <a:r>
                        <a:rPr kumimoji="0" lang="en-GB" sz="1200" kern="1200" dirty="0" smtClean="0">
                          <a:solidFill>
                            <a:schemeClr val="dk1"/>
                          </a:solidFill>
                          <a:latin typeface="Calibri" pitchFamily="34" charset="0"/>
                          <a:ea typeface="+mn-ea"/>
                          <a:cs typeface="Calibri" pitchFamily="34" charset="0"/>
                        </a:rPr>
                        <a:t>Be able to use IT to communicate effectively </a:t>
                      </a:r>
                    </a:p>
                  </a:txBody>
                  <a:tcPr/>
                </a:tc>
                <a:tc>
                  <a:txBody>
                    <a:bodyPr/>
                    <a:lstStyle/>
                    <a:p>
                      <a:r>
                        <a:rPr kumimoji="0" lang="en-GB" sz="1200" b="1" kern="1200" dirty="0" smtClean="0">
                          <a:solidFill>
                            <a:schemeClr val="dk1"/>
                          </a:solidFill>
                          <a:latin typeface="Calibri" pitchFamily="34" charset="0"/>
                          <a:ea typeface="+mn-ea"/>
                          <a:cs typeface="Calibri" pitchFamily="34" charset="0"/>
                        </a:rPr>
                        <a:t>P5</a:t>
                      </a:r>
                      <a:endParaRPr kumimoji="0" lang="en-GB" sz="1200" b="1" kern="1200" dirty="0">
                        <a:solidFill>
                          <a:schemeClr val="dk1"/>
                        </a:solidFill>
                        <a:latin typeface="Calibri" pitchFamily="34" charset="0"/>
                        <a:ea typeface="+mn-ea"/>
                        <a:cs typeface="Calibri" pitchFamily="34" charset="0"/>
                      </a:endParaRPr>
                    </a:p>
                  </a:txBody>
                  <a:tcPr/>
                </a:tc>
                <a:tc>
                  <a:txBody>
                    <a:bodyPr/>
                    <a:lstStyle/>
                    <a:p>
                      <a:r>
                        <a:rPr kumimoji="0" lang="en-GB" sz="1200" kern="1200" dirty="0" smtClean="0">
                          <a:solidFill>
                            <a:schemeClr val="dk1"/>
                          </a:solidFill>
                          <a:latin typeface="Calibri" pitchFamily="34" charset="0"/>
                          <a:ea typeface="+mn-ea"/>
                          <a:cs typeface="Calibri" pitchFamily="34" charset="0"/>
                        </a:rPr>
                        <a:t>Use IT to aid communications </a:t>
                      </a:r>
                    </a:p>
                  </a:txBody>
                  <a:tcPr/>
                </a:tc>
                <a:tc>
                  <a:txBody>
                    <a:bodyPr/>
                    <a:lstStyle/>
                    <a:p>
                      <a:r>
                        <a:rPr kumimoji="0" lang="en-GB" sz="1200" b="1" kern="1200" dirty="0" smtClean="0">
                          <a:solidFill>
                            <a:schemeClr val="dk1"/>
                          </a:solidFill>
                          <a:latin typeface="Calibri" pitchFamily="34" charset="0"/>
                          <a:ea typeface="+mn-ea"/>
                          <a:cs typeface="Calibri" pitchFamily="34" charset="0"/>
                        </a:rPr>
                        <a:t>M2 </a:t>
                      </a:r>
                      <a:r>
                        <a:rPr kumimoji="0" lang="en-GB" sz="1200" kern="1200" dirty="0" smtClean="0">
                          <a:solidFill>
                            <a:schemeClr val="dk1"/>
                          </a:solidFill>
                          <a:latin typeface="Calibri" pitchFamily="34" charset="0"/>
                          <a:ea typeface="+mn-ea"/>
                          <a:cs typeface="Calibri" pitchFamily="34" charset="0"/>
                        </a:rPr>
                        <a:t>Explain the choices of the IT used </a:t>
                      </a:r>
                    </a:p>
                  </a:txBody>
                  <a:tcPr/>
                </a:tc>
                <a:tc>
                  <a:txBody>
                    <a:bodyPr/>
                    <a:lstStyle/>
                    <a:p>
                      <a:r>
                        <a:rPr kumimoji="0" lang="en-GB" sz="1200" b="1" kern="1200" dirty="0" smtClean="0">
                          <a:solidFill>
                            <a:schemeClr val="dk1"/>
                          </a:solidFill>
                          <a:latin typeface="Calibri" pitchFamily="34" charset="0"/>
                          <a:ea typeface="+mn-ea"/>
                          <a:cs typeface="Calibri" pitchFamily="34" charset="0"/>
                        </a:rPr>
                        <a:t>D2</a:t>
                      </a:r>
                      <a:r>
                        <a:rPr kumimoji="0" lang="en-GB" sz="1200" kern="1200" dirty="0" smtClean="0">
                          <a:solidFill>
                            <a:schemeClr val="dk1"/>
                          </a:solidFill>
                          <a:latin typeface="Calibri" pitchFamily="34" charset="0"/>
                          <a:ea typeface="+mn-ea"/>
                          <a:cs typeface="Calibri" pitchFamily="34" charset="0"/>
                        </a:rPr>
                        <a:t> Justify the use of the IT used to aid communication </a:t>
                      </a:r>
                      <a:endParaRPr kumimoji="0" lang="en-GB" sz="1200" kern="1200" dirty="0">
                        <a:solidFill>
                          <a:schemeClr val="dk1"/>
                        </a:solidFill>
                        <a:latin typeface="Calibri" pitchFamily="34" charset="0"/>
                        <a:ea typeface="+mn-ea"/>
                        <a:cs typeface="Calibri" pitchFamily="34" charset="0"/>
                      </a:endParaRPr>
                    </a:p>
                  </a:txBody>
                  <a:tcPr/>
                </a:tc>
              </a:tr>
              <a:tr h="504868">
                <a:tc vMerge="1">
                  <a:txBody>
                    <a:bodyPr/>
                    <a:lstStyle/>
                    <a:p>
                      <a:endParaRPr lang="en-GB"/>
                    </a:p>
                  </a:txBody>
                  <a:tcPr/>
                </a:tc>
                <a:tc vMerge="1">
                  <a:txBody>
                    <a:bodyPr/>
                    <a:lstStyle/>
                    <a:p>
                      <a:endParaRPr lang="en-GB"/>
                    </a:p>
                  </a:txBody>
                  <a:tcPr/>
                </a:tc>
                <a:tc>
                  <a:txBody>
                    <a:bodyPr/>
                    <a:lstStyle/>
                    <a:p>
                      <a:r>
                        <a:rPr kumimoji="0" lang="en-GB" sz="1200" b="1" kern="1200" dirty="0" smtClean="0">
                          <a:solidFill>
                            <a:schemeClr val="dk1"/>
                          </a:solidFill>
                          <a:latin typeface="Calibri" pitchFamily="34" charset="0"/>
                          <a:ea typeface="+mn-ea"/>
                          <a:cs typeface="Calibri" pitchFamily="34" charset="0"/>
                        </a:rPr>
                        <a:t>P6</a:t>
                      </a:r>
                      <a:endParaRPr kumimoji="0" lang="en-GB" sz="1200" b="1" kern="1200" dirty="0">
                        <a:solidFill>
                          <a:schemeClr val="dk1"/>
                        </a:solidFill>
                        <a:latin typeface="Calibri" pitchFamily="34" charset="0"/>
                        <a:ea typeface="+mn-ea"/>
                        <a:cs typeface="Calibri" pitchFamily="34" charset="0"/>
                      </a:endParaRPr>
                    </a:p>
                  </a:txBody>
                  <a:tcPr/>
                </a:tc>
                <a:tc>
                  <a:txBody>
                    <a:bodyPr/>
                    <a:lstStyle/>
                    <a:p>
                      <a:r>
                        <a:rPr kumimoji="0" lang="en-GB" sz="1200" kern="1200" dirty="0" smtClean="0">
                          <a:solidFill>
                            <a:schemeClr val="dk1"/>
                          </a:solidFill>
                          <a:latin typeface="Calibri" pitchFamily="34" charset="0"/>
                          <a:ea typeface="+mn-ea"/>
                          <a:cs typeface="Calibri" pitchFamily="34" charset="0"/>
                        </a:rPr>
                        <a:t>Communicate technical information to a specified audience </a:t>
                      </a:r>
                    </a:p>
                  </a:txBody>
                  <a:tcPr/>
                </a:tc>
                <a:tc>
                  <a:txBody>
                    <a:bodyPr/>
                    <a:lstStyle/>
                    <a:p>
                      <a:endParaRPr kumimoji="0" lang="en-GB" sz="1200" kern="1200" dirty="0" smtClean="0">
                        <a:solidFill>
                          <a:schemeClr val="dk1"/>
                        </a:solidFill>
                        <a:latin typeface="Calibri" pitchFamily="34" charset="0"/>
                        <a:ea typeface="+mn-ea"/>
                        <a:cs typeface="Calibri" pitchFamily="34" charset="0"/>
                      </a:endParaRPr>
                    </a:p>
                  </a:txBody>
                  <a:tcPr/>
                </a:tc>
                <a:tc>
                  <a:txBody>
                    <a:bodyPr/>
                    <a:lstStyle/>
                    <a:p>
                      <a:endParaRPr kumimoji="0" lang="en-GB" sz="1200" kern="1200" dirty="0">
                        <a:solidFill>
                          <a:schemeClr val="dk1"/>
                        </a:solidFill>
                        <a:latin typeface="Calibri" pitchFamily="34" charset="0"/>
                        <a:ea typeface="+mn-ea"/>
                        <a:cs typeface="Calibri" pitchFamily="34" charset="0"/>
                      </a:endParaRPr>
                    </a:p>
                  </a:txBody>
                  <a:tcPr/>
                </a:tc>
              </a:tr>
              <a:tr h="363505">
                <a:tc rowSpan="2">
                  <a:txBody>
                    <a:bodyPr/>
                    <a:lstStyle/>
                    <a:p>
                      <a:r>
                        <a:rPr kumimoji="0" lang="en-GB" sz="1200" b="1" kern="1200" dirty="0" smtClean="0">
                          <a:solidFill>
                            <a:schemeClr val="dk1"/>
                          </a:solidFill>
                          <a:latin typeface="Calibri" pitchFamily="34" charset="0"/>
                          <a:ea typeface="+mn-ea"/>
                          <a:cs typeface="Calibri" pitchFamily="34" charset="0"/>
                        </a:rPr>
                        <a:t>4</a:t>
                      </a:r>
                      <a:endParaRPr kumimoji="0" lang="en-GB" sz="1200" b="1" kern="1200" dirty="0">
                        <a:solidFill>
                          <a:schemeClr val="dk1"/>
                        </a:solidFill>
                        <a:latin typeface="Calibri" pitchFamily="34" charset="0"/>
                        <a:ea typeface="+mn-ea"/>
                        <a:cs typeface="Calibri" pitchFamily="34" charset="0"/>
                      </a:endParaRPr>
                    </a:p>
                  </a:txBody>
                  <a:tcPr/>
                </a:tc>
                <a:tc rowSpan="2">
                  <a:txBody>
                    <a:bodyPr/>
                    <a:lstStyle/>
                    <a:p>
                      <a:r>
                        <a:rPr kumimoji="0" lang="en-GB" sz="1200" kern="1200" dirty="0" smtClean="0">
                          <a:solidFill>
                            <a:schemeClr val="dk1"/>
                          </a:solidFill>
                          <a:latin typeface="Calibri" pitchFamily="34" charset="0"/>
                          <a:ea typeface="+mn-ea"/>
                          <a:cs typeface="Calibri" pitchFamily="34" charset="0"/>
                        </a:rPr>
                        <a:t>Be able to address personal development needs </a:t>
                      </a:r>
                    </a:p>
                  </a:txBody>
                  <a:tcPr/>
                </a:tc>
                <a:tc>
                  <a:txBody>
                    <a:bodyPr/>
                    <a:lstStyle/>
                    <a:p>
                      <a:r>
                        <a:rPr kumimoji="0" lang="en-GB" sz="1200" b="1" kern="1200" dirty="0" smtClean="0">
                          <a:solidFill>
                            <a:schemeClr val="dk1"/>
                          </a:solidFill>
                          <a:latin typeface="Calibri" pitchFamily="34" charset="0"/>
                          <a:ea typeface="+mn-ea"/>
                          <a:cs typeface="Calibri" pitchFamily="34" charset="0"/>
                        </a:rPr>
                        <a:t>P7</a:t>
                      </a:r>
                      <a:endParaRPr kumimoji="0" lang="en-GB" sz="1200" b="1" kern="1200" dirty="0">
                        <a:solidFill>
                          <a:schemeClr val="dk1"/>
                        </a:solidFill>
                        <a:latin typeface="Calibri" pitchFamily="34" charset="0"/>
                        <a:ea typeface="+mn-ea"/>
                        <a:cs typeface="Calibri" pitchFamily="34" charset="0"/>
                      </a:endParaRPr>
                    </a:p>
                  </a:txBody>
                  <a:tcPr/>
                </a:tc>
                <a:tc>
                  <a:txBody>
                    <a:bodyPr/>
                    <a:lstStyle/>
                    <a:p>
                      <a:r>
                        <a:rPr kumimoji="0" lang="en-GB" sz="1200" kern="1200" dirty="0" smtClean="0">
                          <a:solidFill>
                            <a:schemeClr val="dk1"/>
                          </a:solidFill>
                          <a:latin typeface="Calibri" pitchFamily="34" charset="0"/>
                          <a:ea typeface="+mn-ea"/>
                          <a:cs typeface="Calibri" pitchFamily="34" charset="0"/>
                        </a:rPr>
                        <a:t>Produce a personal development plan </a:t>
                      </a:r>
                    </a:p>
                  </a:txBody>
                  <a:tcPr/>
                </a:tc>
                <a:tc>
                  <a:txBody>
                    <a:bodyPr/>
                    <a:lstStyle/>
                    <a:p>
                      <a:endParaRPr kumimoji="0" lang="en-GB" sz="1200" kern="1200" dirty="0" smtClean="0">
                        <a:solidFill>
                          <a:schemeClr val="dk1"/>
                        </a:solidFill>
                        <a:latin typeface="Calibri" pitchFamily="34" charset="0"/>
                        <a:ea typeface="+mn-ea"/>
                        <a:cs typeface="Calibri" pitchFamily="34" charset="0"/>
                      </a:endParaRPr>
                    </a:p>
                  </a:txBody>
                  <a:tcPr/>
                </a:tc>
                <a:tc>
                  <a:txBody>
                    <a:bodyPr/>
                    <a:lstStyle/>
                    <a:p>
                      <a:endParaRPr kumimoji="0" lang="en-GB" sz="1200" kern="1200" dirty="0">
                        <a:solidFill>
                          <a:schemeClr val="dk1"/>
                        </a:solidFill>
                        <a:latin typeface="Calibri" pitchFamily="34" charset="0"/>
                        <a:ea typeface="+mn-ea"/>
                        <a:cs typeface="Calibri" pitchFamily="34" charset="0"/>
                      </a:endParaRPr>
                    </a:p>
                  </a:txBody>
                  <a:tcPr/>
                </a:tc>
              </a:tr>
              <a:tr h="504868">
                <a:tc vMerge="1">
                  <a:txBody>
                    <a:bodyPr/>
                    <a:lstStyle/>
                    <a:p>
                      <a:endParaRPr lang="en-GB"/>
                    </a:p>
                  </a:txBody>
                  <a:tcPr/>
                </a:tc>
                <a:tc vMerge="1">
                  <a:txBody>
                    <a:bodyPr/>
                    <a:lstStyle/>
                    <a:p>
                      <a:endParaRPr lang="en-GB"/>
                    </a:p>
                  </a:txBody>
                  <a:tcPr/>
                </a:tc>
                <a:tc>
                  <a:txBody>
                    <a:bodyPr/>
                    <a:lstStyle/>
                    <a:p>
                      <a:r>
                        <a:rPr kumimoji="0" lang="en-GB" sz="1200" b="1" kern="1200" dirty="0" smtClean="0">
                          <a:solidFill>
                            <a:schemeClr val="dk1"/>
                          </a:solidFill>
                          <a:latin typeface="Calibri" pitchFamily="34" charset="0"/>
                          <a:ea typeface="+mn-ea"/>
                          <a:cs typeface="Calibri" pitchFamily="34" charset="0"/>
                        </a:rPr>
                        <a:t>P8</a:t>
                      </a:r>
                      <a:endParaRPr kumimoji="0" lang="en-GB" sz="1200" b="1" kern="1200" dirty="0">
                        <a:solidFill>
                          <a:schemeClr val="dk1"/>
                        </a:solidFill>
                        <a:latin typeface="Calibri" pitchFamily="34" charset="0"/>
                        <a:ea typeface="+mn-ea"/>
                        <a:cs typeface="Calibri" pitchFamily="34" charset="0"/>
                      </a:endParaRPr>
                    </a:p>
                  </a:txBody>
                  <a:tcPr/>
                </a:tc>
                <a:tc>
                  <a:txBody>
                    <a:bodyPr/>
                    <a:lstStyle/>
                    <a:p>
                      <a:r>
                        <a:rPr kumimoji="0" lang="en-GB" sz="1200" kern="1200" dirty="0" smtClean="0">
                          <a:solidFill>
                            <a:schemeClr val="dk1"/>
                          </a:solidFill>
                          <a:latin typeface="Calibri" pitchFamily="34" charset="0"/>
                          <a:ea typeface="+mn-ea"/>
                          <a:cs typeface="Calibri" pitchFamily="34" charset="0"/>
                        </a:rPr>
                        <a:t>Follow a personal development plan </a:t>
                      </a:r>
                    </a:p>
                  </a:txBody>
                  <a:tcPr/>
                </a:tc>
                <a:tc>
                  <a:txBody>
                    <a:bodyPr/>
                    <a:lstStyle/>
                    <a:p>
                      <a:r>
                        <a:rPr kumimoji="0" lang="en-GB" sz="1200" b="1" kern="1200" dirty="0" smtClean="0">
                          <a:solidFill>
                            <a:schemeClr val="dk1"/>
                          </a:solidFill>
                          <a:latin typeface="Calibri" pitchFamily="34" charset="0"/>
                          <a:ea typeface="+mn-ea"/>
                          <a:cs typeface="Calibri" pitchFamily="34" charset="0"/>
                        </a:rPr>
                        <a:t>M3</a:t>
                      </a:r>
                      <a:r>
                        <a:rPr kumimoji="0" lang="en-GB" sz="1200" kern="1200" dirty="0" smtClean="0">
                          <a:solidFill>
                            <a:schemeClr val="dk1"/>
                          </a:solidFill>
                          <a:latin typeface="Calibri" pitchFamily="34" charset="0"/>
                          <a:ea typeface="+mn-ea"/>
                          <a:cs typeface="Calibri" pitchFamily="34" charset="0"/>
                        </a:rPr>
                        <a:t> Identify primary areas for improvement and how these will be achieved </a:t>
                      </a:r>
                      <a:endParaRPr kumimoji="0" lang="en-GB" sz="1200" kern="1200" dirty="0">
                        <a:solidFill>
                          <a:schemeClr val="dk1"/>
                        </a:solidFill>
                        <a:latin typeface="Calibri" pitchFamily="34" charset="0"/>
                        <a:ea typeface="+mn-ea"/>
                        <a:cs typeface="Calibri" pitchFamily="34" charset="0"/>
                      </a:endParaRPr>
                    </a:p>
                  </a:txBody>
                  <a:tcPr/>
                </a:tc>
                <a:tc>
                  <a:txBody>
                    <a:bodyPr/>
                    <a:lstStyle/>
                    <a:p>
                      <a:endParaRPr kumimoji="0" lang="en-GB" sz="1200" kern="1200" dirty="0" smtClean="0">
                        <a:solidFill>
                          <a:schemeClr val="dk1"/>
                        </a:solidFill>
                        <a:latin typeface="Calibri" pitchFamily="34" charset="0"/>
                        <a:ea typeface="+mn-ea"/>
                        <a:cs typeface="Calibri" pitchFamily="34" charset="0"/>
                      </a:endParaRPr>
                    </a:p>
                  </a:txBody>
                  <a:tcPr/>
                </a:tc>
              </a:tr>
            </a:tbl>
          </a:graphicData>
        </a:graphic>
      </p:graphicFrame>
      <p:sp>
        <p:nvSpPr>
          <p:cNvPr id="3" name="Title 2"/>
          <p:cNvSpPr>
            <a:spLocks noGrp="1"/>
          </p:cNvSpPr>
          <p:nvPr>
            <p:ph type="title"/>
          </p:nvPr>
        </p:nvSpPr>
        <p:spPr>
          <a:xfrm>
            <a:off x="230832" y="116632"/>
            <a:ext cx="8733656" cy="504056"/>
          </a:xfrm>
        </p:spPr>
        <p:txBody>
          <a:bodyPr>
            <a:noAutofit/>
          </a:bodyPr>
          <a:lstStyle/>
          <a:p>
            <a:r>
              <a:rPr lang="en-GB" sz="3600" dirty="0" smtClean="0"/>
              <a:t>LO1 - Assessment Criteria</a:t>
            </a:r>
            <a:endParaRPr lang="en-GB" sz="3600" dirty="0"/>
          </a:p>
        </p:txBody>
      </p:sp>
    </p:spTree>
    <p:extLst>
      <p:ext uri="{BB962C8B-B14F-4D97-AF65-F5344CB8AC3E}">
        <p14:creationId xmlns:p14="http://schemas.microsoft.com/office/powerpoint/2010/main" val="165665613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79513" y="548680"/>
            <a:ext cx="8738492" cy="5739680"/>
          </a:xfrm>
        </p:spPr>
        <p:txBody>
          <a:bodyPr>
            <a:noAutofit/>
          </a:bodyPr>
          <a:lstStyle/>
          <a:p>
            <a:pPr marL="269875" indent="-255588">
              <a:spcAft>
                <a:spcPts val="300"/>
              </a:spcAft>
            </a:pPr>
            <a:r>
              <a:rPr lang="en-GB" sz="1300" b="1" dirty="0" smtClean="0"/>
              <a:t>Hacking</a:t>
            </a:r>
            <a:r>
              <a:rPr lang="en-GB" sz="1300" dirty="0" smtClean="0"/>
              <a:t> </a:t>
            </a:r>
            <a:r>
              <a:rPr lang="en-GB" sz="1300" dirty="0"/>
              <a:t>has been around almost as long as the Internet; some people just love to </a:t>
            </a:r>
            <a:r>
              <a:rPr lang="en-GB" sz="1300" dirty="0" smtClean="0"/>
              <a:t>try </a:t>
            </a:r>
            <a:r>
              <a:rPr lang="en-GB" sz="1300" dirty="0"/>
              <a:t>and break into a computer </a:t>
            </a:r>
            <a:r>
              <a:rPr lang="en-GB" sz="1300" dirty="0" smtClean="0"/>
              <a:t>system. Prior </a:t>
            </a:r>
            <a:r>
              <a:rPr lang="en-GB" sz="1300" dirty="0"/>
              <a:t>to 1990, there was no legislation in place to tackle the problems caused </a:t>
            </a:r>
            <a:r>
              <a:rPr lang="en-GB" sz="1300" dirty="0" smtClean="0"/>
              <a:t>by </a:t>
            </a:r>
            <a:r>
              <a:rPr lang="en-GB" sz="1300" dirty="0"/>
              <a:t>hacking. Although everyone knew that it was wrong and should be against the </a:t>
            </a:r>
            <a:r>
              <a:rPr lang="en-GB" sz="1300" dirty="0" smtClean="0"/>
              <a:t>law</a:t>
            </a:r>
            <a:r>
              <a:rPr lang="en-GB" sz="1300" dirty="0"/>
              <a:t>, there was nothing that anyone could do about it.</a:t>
            </a:r>
          </a:p>
          <a:p>
            <a:pPr marL="269875" indent="-255588">
              <a:spcAft>
                <a:spcPts val="300"/>
              </a:spcAft>
            </a:pPr>
            <a:r>
              <a:rPr lang="en-GB" sz="1300" dirty="0" smtClean="0"/>
              <a:t>As </a:t>
            </a:r>
            <a:r>
              <a:rPr lang="en-GB" sz="1300" dirty="0"/>
              <a:t>the problem grew, it became apparent that specific legislation was </a:t>
            </a:r>
            <a:r>
              <a:rPr lang="en-GB" sz="1300" dirty="0" smtClean="0"/>
              <a:t>needed </a:t>
            </a:r>
            <a:r>
              <a:rPr lang="en-GB" sz="1300" dirty="0"/>
              <a:t>to </a:t>
            </a:r>
            <a:r>
              <a:rPr lang="en-GB" sz="1300" dirty="0" smtClean="0"/>
              <a:t>enable </a:t>
            </a:r>
            <a:r>
              <a:rPr lang="en-GB" sz="1300" dirty="0"/>
              <a:t>hackers to be prosecuted under the </a:t>
            </a:r>
            <a:r>
              <a:rPr lang="en-GB" sz="1300" dirty="0" smtClean="0"/>
              <a:t>law. So</a:t>
            </a:r>
            <a:r>
              <a:rPr lang="en-GB" sz="1300" dirty="0"/>
              <a:t>, in 1990, the Computer Misuse Act was passed.</a:t>
            </a:r>
          </a:p>
          <a:p>
            <a:pPr marL="269875" indent="-255588">
              <a:spcAft>
                <a:spcPts val="300"/>
              </a:spcAft>
            </a:pPr>
            <a:r>
              <a:rPr lang="en-GB" sz="1300" dirty="0" smtClean="0"/>
              <a:t>The </a:t>
            </a:r>
            <a:r>
              <a:rPr lang="en-GB" sz="1300" dirty="0"/>
              <a:t>Computer Misuse Act (1990) recognised the following new offences:</a:t>
            </a:r>
          </a:p>
          <a:p>
            <a:pPr lvl="1">
              <a:spcAft>
                <a:spcPts val="300"/>
              </a:spcAft>
            </a:pPr>
            <a:r>
              <a:rPr lang="en-GB" sz="1300" dirty="0" smtClean="0"/>
              <a:t>Unauthorised </a:t>
            </a:r>
            <a:r>
              <a:rPr lang="en-GB" sz="1300" dirty="0"/>
              <a:t>access to computer </a:t>
            </a:r>
            <a:r>
              <a:rPr lang="en-GB" sz="1300" dirty="0" smtClean="0"/>
              <a:t>material</a:t>
            </a:r>
          </a:p>
          <a:p>
            <a:pPr lvl="1">
              <a:spcAft>
                <a:spcPts val="300"/>
              </a:spcAft>
            </a:pPr>
            <a:r>
              <a:rPr lang="en-GB" sz="1300" dirty="0" smtClean="0"/>
              <a:t>Unauthorised </a:t>
            </a:r>
            <a:r>
              <a:rPr lang="en-GB" sz="1300" dirty="0"/>
              <a:t>access with intent to commit or facilitate a </a:t>
            </a:r>
            <a:r>
              <a:rPr lang="en-GB" sz="1300" dirty="0" smtClean="0"/>
              <a:t>crime</a:t>
            </a:r>
          </a:p>
          <a:p>
            <a:pPr lvl="1">
              <a:spcAft>
                <a:spcPts val="300"/>
              </a:spcAft>
            </a:pPr>
            <a:r>
              <a:rPr lang="en-GB" sz="1300" dirty="0" smtClean="0"/>
              <a:t>Unauthorised </a:t>
            </a:r>
            <a:r>
              <a:rPr lang="en-GB" sz="1300" dirty="0"/>
              <a:t>modification of computer </a:t>
            </a:r>
            <a:r>
              <a:rPr lang="en-GB" sz="1300" dirty="0" smtClean="0"/>
              <a:t>material.</a:t>
            </a:r>
          </a:p>
          <a:p>
            <a:pPr lvl="1">
              <a:spcAft>
                <a:spcPts val="300"/>
              </a:spcAft>
            </a:pPr>
            <a:r>
              <a:rPr lang="en-GB" sz="1300" dirty="0" smtClean="0"/>
              <a:t>Making</a:t>
            </a:r>
            <a:r>
              <a:rPr lang="en-GB" sz="1300" dirty="0"/>
              <a:t>, supplying or obtaining anything which can be used in computer misuse </a:t>
            </a:r>
            <a:r>
              <a:rPr lang="en-GB" sz="1300" dirty="0" smtClean="0"/>
              <a:t>offences</a:t>
            </a:r>
            <a:r>
              <a:rPr lang="en-GB" sz="1300" dirty="0" smtClean="0"/>
              <a:t>.</a:t>
            </a:r>
          </a:p>
          <a:p>
            <a:pPr marL="269875" indent="-255588">
              <a:spcAft>
                <a:spcPts val="300"/>
              </a:spcAft>
            </a:pPr>
            <a:r>
              <a:rPr lang="en-GB" sz="1300" dirty="0"/>
              <a:t>The originally definition of a hacker was a talented computer programmer that could solve almost any problem very quickly, often by innovative, unconventional means. Today it is sometimes used to mean someone that tries to break into other people's computers or creates a computer </a:t>
            </a:r>
            <a:r>
              <a:rPr lang="en-GB" sz="1300" dirty="0">
                <a:hlinkClick r:id="rId2"/>
              </a:rPr>
              <a:t>virus</a:t>
            </a:r>
            <a:r>
              <a:rPr lang="en-GB" sz="1300" dirty="0"/>
              <a:t>, which isn't quite as noble a concept. The last of the true hackers, </a:t>
            </a:r>
            <a:r>
              <a:rPr lang="en-GB" sz="1300" i="1" dirty="0">
                <a:hlinkClick r:id="rId3"/>
              </a:rPr>
              <a:t>Richard Matthew Stallman</a:t>
            </a:r>
            <a:r>
              <a:rPr lang="en-GB" sz="1300" dirty="0"/>
              <a:t> was born in New York City in 1953. He joined the group of hackers at the MIT Artificial Intelligence Laboratory (</a:t>
            </a:r>
            <a:r>
              <a:rPr lang="en-GB" sz="1300" dirty="0">
                <a:hlinkClick r:id="rId4"/>
              </a:rPr>
              <a:t>AI Lab</a:t>
            </a:r>
            <a:r>
              <a:rPr lang="en-GB" sz="1300" dirty="0"/>
              <a:t>) in 1971. In 1996 he quoted </a:t>
            </a:r>
            <a:r>
              <a:rPr lang="en-GB" sz="1300" i="1" dirty="0"/>
              <a:t>"The hacker ethic refers to the feelings of right and wrong, to the ethical ideas this community of people had -- that knowledge should be shared with other people who can benefit from it, and that important resources should be utilized rather than wasted."</a:t>
            </a:r>
            <a:endParaRPr lang="en-GB" sz="1300" dirty="0"/>
          </a:p>
          <a:p>
            <a:pPr marL="269875" indent="-255588">
              <a:spcAft>
                <a:spcPts val="300"/>
              </a:spcAft>
            </a:pPr>
            <a:r>
              <a:rPr lang="en-GB" sz="1300" dirty="0"/>
              <a:t>Today, mainstream usage mostly refers to computer criminals, due to the mass media usage of the word since the 1980s. This includes script kiddies, people breaking into computers using programs written by others, with very little knowledge about the way they work. This usage has become so predominant that a large segment of the general public is unaware that different meanings exist. While the use of the word by hobbyist hackers is acknowledged by all three kinds of hackers, and the computer security hackers accept all uses of the word, free software hackers consider the computer intrusion related usage incorrect, and try to disassociate the two by referring to security breakers as "crackers" (analogous to a safecracker).</a:t>
            </a:r>
          </a:p>
          <a:p>
            <a:pPr marL="0" indent="0">
              <a:lnSpc>
                <a:spcPct val="120000"/>
              </a:lnSpc>
              <a:spcAft>
                <a:spcPts val="300"/>
              </a:spcAft>
              <a:buNone/>
            </a:pPr>
            <a:r>
              <a:rPr lang="en-GB" sz="1300" b="1" dirty="0" smtClean="0"/>
              <a:t>P1.5</a:t>
            </a:r>
            <a:r>
              <a:rPr lang="en-GB" sz="1300" dirty="0" smtClean="0"/>
              <a:t> </a:t>
            </a:r>
            <a:r>
              <a:rPr lang="en-GB" sz="1300" dirty="0"/>
              <a:t>– </a:t>
            </a:r>
            <a:r>
              <a:rPr lang="en-GB" sz="1300" b="1" dirty="0"/>
              <a:t>Task </a:t>
            </a:r>
            <a:r>
              <a:rPr lang="en-GB" sz="1300" b="1" dirty="0" smtClean="0"/>
              <a:t>06 </a:t>
            </a:r>
            <a:r>
              <a:rPr lang="en-GB" sz="1300" b="1" dirty="0"/>
              <a:t>– </a:t>
            </a:r>
            <a:r>
              <a:rPr lang="en-GB" sz="1300" dirty="0"/>
              <a:t>Describe the intention of the </a:t>
            </a:r>
            <a:r>
              <a:rPr lang="en-GB" sz="1300" dirty="0" smtClean="0"/>
              <a:t>Computer Misuse Act, </a:t>
            </a:r>
            <a:r>
              <a:rPr lang="en-GB" sz="1300" dirty="0"/>
              <a:t>and describe the risks and the measures you need to take to prevent illegal use </a:t>
            </a:r>
            <a:r>
              <a:rPr lang="en-GB" sz="1300" dirty="0" smtClean="0"/>
              <a:t>or access to </a:t>
            </a:r>
            <a:r>
              <a:rPr lang="en-GB" sz="1300" dirty="0"/>
              <a:t>resources.</a:t>
            </a:r>
          </a:p>
        </p:txBody>
      </p:sp>
      <p:sp>
        <p:nvSpPr>
          <p:cNvPr id="5" name="Title 1"/>
          <p:cNvSpPr txBox="1">
            <a:spLocks/>
          </p:cNvSpPr>
          <p:nvPr/>
        </p:nvSpPr>
        <p:spPr>
          <a:xfrm>
            <a:off x="72008" y="44624"/>
            <a:ext cx="9036496" cy="504056"/>
          </a:xfrm>
          <a:prstGeom prst="rect">
            <a:avLst/>
          </a:prstGeom>
        </p:spPr>
        <p:txBody>
          <a:bodyPr vert="horz" rtlCol="0" anchor="ctr">
            <a:noAutofit/>
            <a:scene3d>
              <a:camera prst="orthographicFront"/>
              <a:lightRig rig="soft" dir="t"/>
            </a:scene3d>
            <a:sp3d prstMaterial="softEdge">
              <a:bevelT w="25400" h="25400"/>
            </a:sp3d>
          </a:bodyPr>
          <a:lstStyle>
            <a:lvl1pPr algn="l" rtl="0" eaLnBrk="1" latinLnBrk="0" hangingPunct="1">
              <a:spcBef>
                <a:spcPct val="0"/>
              </a:spcBef>
              <a:buNone/>
              <a:defRPr kumimoji="0" lang="en-US" sz="40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a:lstStyle>
          <a:p>
            <a:r>
              <a:rPr lang="en-GB" sz="2200" smtClean="0"/>
              <a:t>P1.5 - Limitations and constraints of marketing – Computer Misuse Act</a:t>
            </a:r>
            <a:endParaRPr lang="en-GB" sz="2200" dirty="0"/>
          </a:p>
        </p:txBody>
      </p:sp>
    </p:spTree>
    <p:extLst>
      <p:ext uri="{BB962C8B-B14F-4D97-AF65-F5344CB8AC3E}">
        <p14:creationId xmlns:p14="http://schemas.microsoft.com/office/powerpoint/2010/main" val="212461344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79513" y="548680"/>
            <a:ext cx="8738492" cy="5400600"/>
          </a:xfrm>
        </p:spPr>
        <p:txBody>
          <a:bodyPr>
            <a:noAutofit/>
          </a:bodyPr>
          <a:lstStyle/>
          <a:p>
            <a:pPr marL="258763" lvl="1">
              <a:buFont typeface="Wingdings 3" pitchFamily="18" charset="2"/>
              <a:buChar char=""/>
            </a:pPr>
            <a:r>
              <a:rPr lang="en-GB" sz="1800" b="1" dirty="0"/>
              <a:t>Contracts of Employment – </a:t>
            </a:r>
            <a:r>
              <a:rPr lang="en-GB" sz="1800" dirty="0"/>
              <a:t>When a company needs new staff, more staff or change the levels of a current member of staff, Human Resources, with the consent of management, draw up a Contract of Employment that states legally the terms and conditions of employment for that member of staff. This is a legal document, and states the roles and duties the staff member will be held to.</a:t>
            </a:r>
          </a:p>
          <a:p>
            <a:pPr marL="258763" lvl="1">
              <a:buFont typeface="Wingdings 3" pitchFamily="18" charset="2"/>
              <a:buChar char=""/>
            </a:pPr>
            <a:r>
              <a:rPr lang="en-GB" sz="1800" dirty="0"/>
              <a:t>At the date of hiring that employee will have the right to negotiate the terms of the contract. For instance part of a Teaching contract is Parents Evening attendance, hours of duty, Subject specifics, Pay and a list of other things. Anything added to the contract after acceptance can again be negotiated and refused</a:t>
            </a:r>
            <a:r>
              <a:rPr lang="en-GB" sz="1800" dirty="0" smtClean="0"/>
              <a:t>.</a:t>
            </a:r>
          </a:p>
          <a:p>
            <a:pPr marL="258763" lvl="1">
              <a:buFont typeface="Wingdings 3" pitchFamily="18" charset="2"/>
              <a:buChar char=""/>
            </a:pPr>
            <a:r>
              <a:rPr lang="en-GB" sz="1800" b="1" dirty="0"/>
              <a:t>Job Descriptions –</a:t>
            </a:r>
            <a:r>
              <a:rPr lang="en-GB" sz="1800" dirty="0"/>
              <a:t> Human Resources will draft the job description on behalf of the management and HOD. This will be agreed with all parties before a job advert is placed and is available to the prospective employee or applicant. This Job description outlines the duties of the member of staff, and is usually global in its expectation. Prospective employees read this by prospective employees to see if they are up to the task. For instance a checkout person might be expected to stock shelves as well, the job description will make this clear.</a:t>
            </a:r>
          </a:p>
          <a:p>
            <a:pPr marL="0" indent="0">
              <a:lnSpc>
                <a:spcPct val="120000"/>
              </a:lnSpc>
              <a:spcAft>
                <a:spcPts val="300"/>
              </a:spcAft>
              <a:buNone/>
            </a:pPr>
            <a:r>
              <a:rPr lang="en-GB" sz="1800" b="1" dirty="0" smtClean="0"/>
              <a:t>P1.6</a:t>
            </a:r>
            <a:r>
              <a:rPr lang="en-GB" sz="1800" dirty="0" smtClean="0"/>
              <a:t> </a:t>
            </a:r>
            <a:r>
              <a:rPr lang="en-GB" sz="1800" dirty="0"/>
              <a:t>– </a:t>
            </a:r>
            <a:r>
              <a:rPr lang="en-GB" sz="1800" b="1" dirty="0"/>
              <a:t>Task </a:t>
            </a:r>
            <a:r>
              <a:rPr lang="en-GB" sz="1800" b="1" dirty="0" smtClean="0"/>
              <a:t>07 </a:t>
            </a:r>
            <a:r>
              <a:rPr lang="en-GB" sz="1800" b="1" dirty="0"/>
              <a:t>– </a:t>
            </a:r>
            <a:r>
              <a:rPr lang="en-GB" sz="1800" dirty="0"/>
              <a:t>Describe </a:t>
            </a:r>
            <a:r>
              <a:rPr lang="en-GB" sz="1800" dirty="0" smtClean="0"/>
              <a:t>how a Contract of Employment and Job Description can be used to limit the suitability of candidates for jobs.</a:t>
            </a:r>
            <a:endParaRPr lang="en-GB" sz="1800" dirty="0"/>
          </a:p>
        </p:txBody>
      </p:sp>
      <p:sp>
        <p:nvSpPr>
          <p:cNvPr id="5" name="Title 1"/>
          <p:cNvSpPr txBox="1">
            <a:spLocks/>
          </p:cNvSpPr>
          <p:nvPr/>
        </p:nvSpPr>
        <p:spPr>
          <a:xfrm>
            <a:off x="72008" y="44624"/>
            <a:ext cx="9036496" cy="504056"/>
          </a:xfrm>
          <a:prstGeom prst="rect">
            <a:avLst/>
          </a:prstGeom>
        </p:spPr>
        <p:txBody>
          <a:bodyPr vert="horz" rtlCol="0" anchor="ctr">
            <a:noAutofit/>
            <a:scene3d>
              <a:camera prst="orthographicFront"/>
              <a:lightRig rig="soft" dir="t"/>
            </a:scene3d>
            <a:sp3d prstMaterial="softEdge">
              <a:bevelT w="25400" h="25400"/>
            </a:sp3d>
          </a:bodyPr>
          <a:lstStyle>
            <a:lvl1pPr algn="l" rtl="0" eaLnBrk="1" latinLnBrk="0" hangingPunct="1">
              <a:spcBef>
                <a:spcPct val="0"/>
              </a:spcBef>
              <a:buNone/>
              <a:defRPr kumimoji="0" lang="en-US" sz="40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a:lstStyle>
          <a:p>
            <a:r>
              <a:rPr lang="en-GB" sz="2200" dirty="0" smtClean="0"/>
              <a:t>P1.6 - Limitations and constraints of marketing – Computer Misuse Act</a:t>
            </a:r>
            <a:endParaRPr lang="en-GB" sz="2200" dirty="0"/>
          </a:p>
        </p:txBody>
      </p:sp>
      <p:graphicFrame>
        <p:nvGraphicFramePr>
          <p:cNvPr id="3" name="Table 2"/>
          <p:cNvGraphicFramePr>
            <a:graphicFrameLocks noGrp="1"/>
          </p:cNvGraphicFramePr>
          <p:nvPr>
            <p:extLst>
              <p:ext uri="{D42A27DB-BD31-4B8C-83A1-F6EECF244321}">
                <p14:modId xmlns:p14="http://schemas.microsoft.com/office/powerpoint/2010/main" val="1787980600"/>
              </p:ext>
            </p:extLst>
          </p:nvPr>
        </p:nvGraphicFramePr>
        <p:xfrm>
          <a:off x="971600" y="6010488"/>
          <a:ext cx="6624736" cy="370840"/>
        </p:xfrm>
        <a:graphic>
          <a:graphicData uri="http://schemas.openxmlformats.org/drawingml/2006/table">
            <a:tbl>
              <a:tblPr firstRow="1" bandRow="1">
                <a:tableStyleId>{5C22544A-7EE6-4342-B048-85BDC9FD1C3A}</a:tableStyleId>
              </a:tblPr>
              <a:tblGrid>
                <a:gridCol w="3312368"/>
                <a:gridCol w="3312368"/>
              </a:tblGrid>
              <a:tr h="370840">
                <a:tc>
                  <a:txBody>
                    <a:bodyPr/>
                    <a:lstStyle/>
                    <a:p>
                      <a:pPr algn="ctr"/>
                      <a:r>
                        <a:rPr lang="en-GB" sz="1600" b="1" dirty="0" smtClean="0"/>
                        <a:t>Contracts of Employment </a:t>
                      </a:r>
                      <a:endParaRPr lang="en-GB" sz="1600" dirty="0"/>
                    </a:p>
                  </a:txBody>
                  <a:tcPr/>
                </a:tc>
                <a:tc>
                  <a:txBody>
                    <a:bodyPr/>
                    <a:lstStyle/>
                    <a:p>
                      <a:pPr algn="ctr"/>
                      <a:r>
                        <a:rPr lang="en-GB" sz="1600" b="1" dirty="0" smtClean="0"/>
                        <a:t>Job Descriptions </a:t>
                      </a:r>
                      <a:endParaRPr lang="en-GB" sz="1600" dirty="0"/>
                    </a:p>
                  </a:txBody>
                  <a:tcPr/>
                </a:tc>
              </a:tr>
            </a:tbl>
          </a:graphicData>
        </a:graphic>
      </p:graphicFrame>
    </p:spTree>
    <p:extLst>
      <p:ext uri="{BB962C8B-B14F-4D97-AF65-F5344CB8AC3E}">
        <p14:creationId xmlns:p14="http://schemas.microsoft.com/office/powerpoint/2010/main" val="273015533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620688"/>
            <a:ext cx="8712968" cy="5286412"/>
          </a:xfrm>
        </p:spPr>
        <p:txBody>
          <a:bodyPr>
            <a:normAutofit/>
          </a:bodyPr>
          <a:lstStyle/>
          <a:p>
            <a:pPr marL="342900" indent="-342900">
              <a:spcAft>
                <a:spcPts val="0"/>
              </a:spcAft>
              <a:buClrTx/>
              <a:buSzTx/>
              <a:defRPr/>
            </a:pPr>
            <a:r>
              <a:rPr lang="en-GB" sz="2000" dirty="0" smtClean="0"/>
              <a:t>Within the IT industry, there are several different job roles, such as:</a:t>
            </a:r>
          </a:p>
          <a:p>
            <a:pPr marL="0" lvl="0" indent="0">
              <a:spcAft>
                <a:spcPts val="0"/>
              </a:spcAft>
              <a:buClrTx/>
              <a:buSzTx/>
              <a:buNone/>
              <a:defRPr/>
            </a:pPr>
            <a:endParaRPr lang="en-GB" sz="2000" b="1" dirty="0" smtClean="0"/>
          </a:p>
          <a:p>
            <a:pPr marL="0" lvl="0" indent="0">
              <a:spcAft>
                <a:spcPts val="0"/>
              </a:spcAft>
              <a:buClrTx/>
              <a:buSzTx/>
              <a:buNone/>
              <a:defRPr/>
            </a:pPr>
            <a:endParaRPr lang="en-GB" sz="2000" b="1" dirty="0" smtClean="0"/>
          </a:p>
          <a:p>
            <a:pPr marL="0" lvl="0" indent="0">
              <a:spcAft>
                <a:spcPts val="0"/>
              </a:spcAft>
              <a:buClrTx/>
              <a:buSzTx/>
              <a:buNone/>
              <a:defRPr/>
            </a:pPr>
            <a:endParaRPr lang="en-GB" sz="2000" b="1" dirty="0" smtClean="0"/>
          </a:p>
          <a:p>
            <a:pPr marL="0" lvl="0" indent="0">
              <a:spcAft>
                <a:spcPts val="0"/>
              </a:spcAft>
              <a:buClrTx/>
              <a:buSzTx/>
              <a:buNone/>
              <a:defRPr/>
            </a:pPr>
            <a:endParaRPr lang="en-GB" sz="2000" b="1" dirty="0" smtClean="0"/>
          </a:p>
          <a:p>
            <a:pPr marL="0" lvl="0" indent="0">
              <a:spcAft>
                <a:spcPts val="0"/>
              </a:spcAft>
              <a:buClrTx/>
              <a:buSzTx/>
              <a:buNone/>
              <a:defRPr/>
            </a:pPr>
            <a:endParaRPr lang="en-GB" sz="2000" b="1" dirty="0" smtClean="0"/>
          </a:p>
          <a:p>
            <a:pPr marL="0" lvl="0" indent="0">
              <a:spcAft>
                <a:spcPts val="0"/>
              </a:spcAft>
              <a:buClrTx/>
              <a:buSzTx/>
              <a:buNone/>
              <a:defRPr/>
            </a:pPr>
            <a:endParaRPr lang="en-GB" sz="2000" b="1" dirty="0" smtClean="0"/>
          </a:p>
          <a:p>
            <a:pPr marL="0" lvl="0" indent="0">
              <a:spcAft>
                <a:spcPts val="0"/>
              </a:spcAft>
              <a:buClrTx/>
              <a:buSzTx/>
              <a:buNone/>
              <a:defRPr/>
            </a:pPr>
            <a:endParaRPr lang="en-GB" sz="2000" b="1" dirty="0" smtClean="0"/>
          </a:p>
          <a:p>
            <a:pPr marL="0" lvl="0" indent="0">
              <a:spcAft>
                <a:spcPts val="0"/>
              </a:spcAft>
              <a:buClrTx/>
              <a:buSzTx/>
              <a:buNone/>
              <a:defRPr/>
            </a:pPr>
            <a:endParaRPr lang="en-GB" sz="2000" b="1" dirty="0" smtClean="0"/>
          </a:p>
          <a:p>
            <a:pPr marL="0" lvl="0" indent="0">
              <a:spcAft>
                <a:spcPts val="0"/>
              </a:spcAft>
              <a:buClrTx/>
              <a:buSzTx/>
              <a:buNone/>
              <a:defRPr/>
            </a:pPr>
            <a:endParaRPr lang="en-GB" sz="2000" b="1" dirty="0" smtClean="0"/>
          </a:p>
          <a:p>
            <a:pPr marL="0" lvl="0" indent="0">
              <a:spcAft>
                <a:spcPts val="0"/>
              </a:spcAft>
              <a:buClrTx/>
              <a:buSzTx/>
              <a:buNone/>
              <a:defRPr/>
            </a:pPr>
            <a:endParaRPr lang="en-GB" sz="2000" b="1" dirty="0" smtClean="0"/>
          </a:p>
          <a:p>
            <a:pPr marL="0" lvl="0" indent="0">
              <a:spcAft>
                <a:spcPts val="0"/>
              </a:spcAft>
              <a:buClrTx/>
              <a:buSzTx/>
              <a:buNone/>
              <a:defRPr/>
            </a:pPr>
            <a:endParaRPr lang="en-GB" sz="2000" b="1" dirty="0" smtClean="0"/>
          </a:p>
          <a:p>
            <a:pPr marL="0" lvl="0" indent="0">
              <a:spcAft>
                <a:spcPts val="0"/>
              </a:spcAft>
              <a:buClrTx/>
              <a:buSzTx/>
              <a:buNone/>
              <a:defRPr/>
            </a:pPr>
            <a:endParaRPr lang="en-GB" sz="2000" b="1" dirty="0" smtClean="0"/>
          </a:p>
          <a:p>
            <a:pPr marL="285750" indent="-285750">
              <a:spcAft>
                <a:spcPts val="0"/>
              </a:spcAft>
              <a:buClrTx/>
              <a:buSzTx/>
              <a:defRPr/>
            </a:pPr>
            <a:r>
              <a:rPr lang="en-GB" sz="1800" dirty="0"/>
              <a:t>Find </a:t>
            </a:r>
            <a:r>
              <a:rPr lang="en-GB" sz="1800" dirty="0" smtClean="0"/>
              <a:t>2 </a:t>
            </a:r>
            <a:r>
              <a:rPr lang="en-GB" sz="1800" dirty="0"/>
              <a:t>job </a:t>
            </a:r>
            <a:r>
              <a:rPr lang="en-GB" sz="1800" dirty="0" smtClean="0"/>
              <a:t>adverts </a:t>
            </a:r>
            <a:r>
              <a:rPr lang="en-GB" sz="1800" dirty="0"/>
              <a:t>from </a:t>
            </a:r>
            <a:r>
              <a:rPr lang="en-GB" sz="1800" dirty="0" smtClean="0">
                <a:hlinkClick r:id="rId3"/>
              </a:rPr>
              <a:t>www.monster.co.uk</a:t>
            </a:r>
            <a:r>
              <a:rPr lang="en-GB" sz="1800" dirty="0" smtClean="0"/>
              <a:t> that you feel would be suitable for your current or future skills.</a:t>
            </a:r>
            <a:endParaRPr lang="en-GB" sz="1800" b="1" i="1" dirty="0"/>
          </a:p>
          <a:p>
            <a:pPr marL="0" lvl="0" indent="0">
              <a:spcAft>
                <a:spcPts val="0"/>
              </a:spcAft>
              <a:buClrTx/>
              <a:buSzTx/>
              <a:buNone/>
              <a:defRPr/>
            </a:pPr>
            <a:r>
              <a:rPr lang="en-GB" sz="1800" b="1" dirty="0" smtClean="0"/>
              <a:t>M1.1 – Task 08 </a:t>
            </a:r>
            <a:r>
              <a:rPr lang="en-GB" sz="1800" b="1" dirty="0" smtClean="0"/>
              <a:t>- </a:t>
            </a:r>
            <a:r>
              <a:rPr lang="en-GB" sz="1800" dirty="0" smtClean="0"/>
              <a:t>Pick </a:t>
            </a:r>
            <a:r>
              <a:rPr lang="en-GB" sz="1800" dirty="0" smtClean="0"/>
              <a:t>2 jobs </a:t>
            </a:r>
            <a:r>
              <a:rPr lang="en-GB" sz="1800" dirty="0" smtClean="0"/>
              <a:t>role from the list above, and highlight the key personal attributes required based on the job specification - include job advert selected</a:t>
            </a:r>
          </a:p>
        </p:txBody>
      </p:sp>
      <p:graphicFrame>
        <p:nvGraphicFramePr>
          <p:cNvPr id="7" name="Table 6"/>
          <p:cNvGraphicFramePr>
            <a:graphicFrameLocks noGrp="1"/>
          </p:cNvGraphicFramePr>
          <p:nvPr>
            <p:extLst>
              <p:ext uri="{D42A27DB-BD31-4B8C-83A1-F6EECF244321}">
                <p14:modId xmlns:p14="http://schemas.microsoft.com/office/powerpoint/2010/main" val="1665013776"/>
              </p:ext>
            </p:extLst>
          </p:nvPr>
        </p:nvGraphicFramePr>
        <p:xfrm>
          <a:off x="323528" y="1124744"/>
          <a:ext cx="8496945" cy="3230880"/>
        </p:xfrm>
        <a:graphic>
          <a:graphicData uri="http://schemas.openxmlformats.org/drawingml/2006/table">
            <a:tbl>
              <a:tblPr firstRow="1" bandRow="1">
                <a:tableStyleId>{5C22544A-7EE6-4342-B048-85BDC9FD1C3A}</a:tableStyleId>
              </a:tblPr>
              <a:tblGrid>
                <a:gridCol w="1699389"/>
                <a:gridCol w="1699389"/>
                <a:gridCol w="1699389"/>
                <a:gridCol w="1699389"/>
                <a:gridCol w="1699389"/>
              </a:tblGrid>
              <a:tr h="370840">
                <a:tc>
                  <a:txBody>
                    <a:bodyPr/>
                    <a:lstStyle/>
                    <a:p>
                      <a:pPr algn="ctr"/>
                      <a:r>
                        <a:rPr lang="en-GB" sz="1600" dirty="0" smtClean="0"/>
                        <a:t>Network Manager</a:t>
                      </a:r>
                      <a:endParaRPr lang="en-GB" sz="1600" dirty="0">
                        <a:solidFill>
                          <a:schemeClr val="tx1"/>
                        </a:solidFill>
                        <a:latin typeface="Calibri" pitchFamily="34" charset="0"/>
                        <a:cs typeface="Calibri" pitchFamily="34" charset="0"/>
                      </a:endParaRPr>
                    </a:p>
                  </a:txBody>
                  <a:tcPr anchor="ctr"/>
                </a:tc>
                <a:tc>
                  <a:txBody>
                    <a:bodyPr/>
                    <a:lstStyle/>
                    <a:p>
                      <a:pPr algn="ctr"/>
                      <a:r>
                        <a:rPr lang="en-GB" sz="1600" dirty="0" smtClean="0"/>
                        <a:t>Project Manager</a:t>
                      </a:r>
                      <a:endParaRPr lang="en-GB" sz="1600" dirty="0">
                        <a:solidFill>
                          <a:schemeClr val="tx1"/>
                        </a:solidFill>
                        <a:latin typeface="Calibri" pitchFamily="34" charset="0"/>
                        <a:cs typeface="Calibri" pitchFamily="34" charset="0"/>
                      </a:endParaRPr>
                    </a:p>
                  </a:txBody>
                  <a:tcPr anchor="ctr"/>
                </a:tc>
                <a:tc>
                  <a:txBody>
                    <a:bodyPr/>
                    <a:lstStyle/>
                    <a:p>
                      <a:pPr algn="ctr"/>
                      <a:r>
                        <a:rPr lang="en-GB" sz="1600" dirty="0" smtClean="0"/>
                        <a:t>Database Administrator</a:t>
                      </a:r>
                      <a:endParaRPr lang="en-GB" sz="1600" dirty="0">
                        <a:solidFill>
                          <a:schemeClr val="tx1"/>
                        </a:solidFill>
                        <a:latin typeface="Calibri" pitchFamily="34" charset="0"/>
                        <a:cs typeface="Calibri" pitchFamily="34" charset="0"/>
                      </a:endParaRPr>
                    </a:p>
                  </a:txBody>
                  <a:tcPr anchor="ctr"/>
                </a:tc>
                <a:tc>
                  <a:txBody>
                    <a:bodyPr/>
                    <a:lstStyle/>
                    <a:p>
                      <a:pPr algn="ctr"/>
                      <a:r>
                        <a:rPr lang="en-GB" sz="1600" dirty="0" smtClean="0"/>
                        <a:t>Webmaster</a:t>
                      </a:r>
                      <a:endParaRPr lang="en-GB" sz="1600" dirty="0">
                        <a:solidFill>
                          <a:schemeClr val="tx1"/>
                        </a:solidFill>
                        <a:latin typeface="Calibri" pitchFamily="34" charset="0"/>
                        <a:cs typeface="Calibri"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600" dirty="0" smtClean="0"/>
                        <a:t>Programming</a:t>
                      </a:r>
                      <a:endParaRPr lang="en-GB" sz="1600" dirty="0" smtClean="0">
                        <a:solidFill>
                          <a:schemeClr val="tx1"/>
                        </a:solidFill>
                        <a:latin typeface="Calibri" pitchFamily="34" charset="0"/>
                        <a:cs typeface="Calibri" pitchFamily="34" charset="0"/>
                      </a:endParaRPr>
                    </a:p>
                  </a:txBody>
                  <a:tcPr anchor="ctr"/>
                </a:tc>
              </a:tr>
              <a:tr h="370840">
                <a:tc>
                  <a:txBody>
                    <a:bodyPr/>
                    <a:lstStyle/>
                    <a:p>
                      <a:pPr marL="342900" indent="-342900">
                        <a:buFont typeface="Wingdings" pitchFamily="2" charset="2"/>
                        <a:buChar char="ü"/>
                      </a:pPr>
                      <a:r>
                        <a:rPr lang="en-GB" sz="1400" dirty="0" smtClean="0"/>
                        <a:t>Computer &amp; Information Systems Manager</a:t>
                      </a:r>
                    </a:p>
                    <a:p>
                      <a:pPr marL="342900" indent="-342900">
                        <a:buFont typeface="Wingdings" pitchFamily="2" charset="2"/>
                        <a:buChar char="ü"/>
                      </a:pPr>
                      <a:r>
                        <a:rPr lang="en-GB" sz="1400" dirty="0" smtClean="0"/>
                        <a:t>Help Desk Technician</a:t>
                      </a:r>
                    </a:p>
                    <a:p>
                      <a:pPr marL="342900" indent="-342900">
                        <a:buFont typeface="Wingdings" pitchFamily="2" charset="2"/>
                        <a:buChar char="ü"/>
                      </a:pPr>
                      <a:r>
                        <a:rPr lang="en-GB" sz="1400" dirty="0" smtClean="0"/>
                        <a:t>Network Architect</a:t>
                      </a:r>
                    </a:p>
                    <a:p>
                      <a:pPr marL="342900" indent="-342900">
                        <a:buFont typeface="Wingdings" pitchFamily="2" charset="2"/>
                        <a:buChar char="ü"/>
                      </a:pPr>
                      <a:r>
                        <a:rPr lang="en-GB" sz="1400" dirty="0" smtClean="0"/>
                        <a:t>Network Engineer</a:t>
                      </a:r>
                    </a:p>
                    <a:p>
                      <a:pPr marL="342900" indent="-342900">
                        <a:buFont typeface="Wingdings" pitchFamily="2" charset="2"/>
                        <a:buChar char="ü"/>
                      </a:pPr>
                      <a:r>
                        <a:rPr lang="en-GB" sz="1400" dirty="0" smtClean="0"/>
                        <a:t>Security Specialist</a:t>
                      </a:r>
                      <a:endParaRPr lang="en-GB" sz="1400" dirty="0">
                        <a:solidFill>
                          <a:schemeClr val="tx1"/>
                        </a:solidFill>
                        <a:latin typeface="Calibri" pitchFamily="34" charset="0"/>
                        <a:cs typeface="Calibri" pitchFamily="34" charset="0"/>
                      </a:endParaRPr>
                    </a:p>
                  </a:txBody>
                  <a:tcPr/>
                </a:tc>
                <a:tc>
                  <a:txBody>
                    <a:bodyPr/>
                    <a:lstStyle/>
                    <a:p>
                      <a:pPr marL="342900" marR="0" indent="-342900" algn="l" defTabSz="914400" rtl="0" eaLnBrk="1" fontAlgn="auto" latinLnBrk="0" hangingPunct="1">
                        <a:lnSpc>
                          <a:spcPct val="100000"/>
                        </a:lnSpc>
                        <a:spcBef>
                          <a:spcPts val="0"/>
                        </a:spcBef>
                        <a:spcAft>
                          <a:spcPts val="0"/>
                        </a:spcAft>
                        <a:buClrTx/>
                        <a:buSzTx/>
                        <a:buFont typeface="Wingdings" pitchFamily="2" charset="2"/>
                        <a:buChar char="ü"/>
                        <a:tabLst/>
                        <a:defRPr/>
                      </a:pPr>
                      <a:r>
                        <a:rPr lang="en-GB" sz="1400" dirty="0" smtClean="0"/>
                        <a:t>Applications Engineer</a:t>
                      </a:r>
                    </a:p>
                    <a:p>
                      <a:pPr marL="342900" marR="0" indent="-342900" algn="l" defTabSz="914400" rtl="0" eaLnBrk="1" fontAlgn="auto" latinLnBrk="0" hangingPunct="1">
                        <a:lnSpc>
                          <a:spcPct val="100000"/>
                        </a:lnSpc>
                        <a:spcBef>
                          <a:spcPts val="0"/>
                        </a:spcBef>
                        <a:spcAft>
                          <a:spcPts val="0"/>
                        </a:spcAft>
                        <a:buClrTx/>
                        <a:buSzTx/>
                        <a:buFont typeface="Wingdings" pitchFamily="2" charset="2"/>
                        <a:buChar char="ü"/>
                        <a:tabLst/>
                        <a:defRPr/>
                      </a:pPr>
                      <a:r>
                        <a:rPr lang="en-GB" sz="1400" dirty="0" smtClean="0"/>
                        <a:t>ICT Procurement</a:t>
                      </a:r>
                    </a:p>
                    <a:p>
                      <a:pPr marL="342900" marR="0" indent="-342900" algn="l" defTabSz="914400" rtl="0" eaLnBrk="1" fontAlgn="auto" latinLnBrk="0" hangingPunct="1">
                        <a:lnSpc>
                          <a:spcPct val="100000"/>
                        </a:lnSpc>
                        <a:spcBef>
                          <a:spcPts val="0"/>
                        </a:spcBef>
                        <a:spcAft>
                          <a:spcPts val="0"/>
                        </a:spcAft>
                        <a:buClrTx/>
                        <a:buSzTx/>
                        <a:buFont typeface="Wingdings" pitchFamily="2" charset="2"/>
                        <a:buChar char="ü"/>
                        <a:tabLst/>
                        <a:defRPr/>
                      </a:pPr>
                      <a:r>
                        <a:rPr lang="en-GB" sz="1400" dirty="0" smtClean="0"/>
                        <a:t>Quality Manager</a:t>
                      </a:r>
                    </a:p>
                    <a:p>
                      <a:pPr marL="342900" indent="-342900">
                        <a:buFont typeface="Wingdings" pitchFamily="2" charset="2"/>
                        <a:buChar char="ü"/>
                      </a:pPr>
                      <a:endParaRPr lang="en-GB" sz="1400" dirty="0">
                        <a:solidFill>
                          <a:schemeClr val="tx1"/>
                        </a:solidFill>
                        <a:latin typeface="Calibri" pitchFamily="34" charset="0"/>
                        <a:cs typeface="Calibri" pitchFamily="34" charset="0"/>
                      </a:endParaRPr>
                    </a:p>
                  </a:txBody>
                  <a:tcPr/>
                </a:tc>
                <a:tc>
                  <a:txBody>
                    <a:bodyPr/>
                    <a:lstStyle/>
                    <a:p>
                      <a:pPr marL="342900" indent="-342900">
                        <a:buFont typeface="Wingdings" pitchFamily="2" charset="2"/>
                        <a:buChar char="ü"/>
                      </a:pPr>
                      <a:r>
                        <a:rPr lang="en-GB" sz="1400" dirty="0" smtClean="0"/>
                        <a:t>Data Entry Clerk</a:t>
                      </a:r>
                      <a:endParaRPr lang="en-GB" sz="1400" dirty="0">
                        <a:solidFill>
                          <a:schemeClr val="tx1"/>
                        </a:solidFill>
                        <a:latin typeface="Calibri" pitchFamily="34" charset="0"/>
                        <a:cs typeface="Calibri" pitchFamily="34" charset="0"/>
                      </a:endParaRPr>
                    </a:p>
                  </a:txBody>
                  <a:tcPr/>
                </a:tc>
                <a:tc>
                  <a:txBody>
                    <a:bodyPr/>
                    <a:lstStyle/>
                    <a:p>
                      <a:pPr marL="342900" indent="-342900">
                        <a:buFont typeface="Wingdings" pitchFamily="2" charset="2"/>
                        <a:buChar char="ü"/>
                      </a:pPr>
                      <a:r>
                        <a:rPr lang="en-GB" sz="1400" dirty="0" smtClean="0"/>
                        <a:t>Web Designer</a:t>
                      </a:r>
                    </a:p>
                    <a:p>
                      <a:pPr marL="342900" indent="-342900">
                        <a:buFont typeface="Wingdings" pitchFamily="2" charset="2"/>
                        <a:buChar char="ü"/>
                      </a:pPr>
                      <a:r>
                        <a:rPr lang="en-GB" sz="1400" dirty="0" smtClean="0"/>
                        <a:t>Web Developer</a:t>
                      </a:r>
                    </a:p>
                    <a:p>
                      <a:pPr marL="342900" indent="-342900">
                        <a:buFont typeface="Wingdings" pitchFamily="2" charset="2"/>
                        <a:buChar char="ü"/>
                      </a:pPr>
                      <a:r>
                        <a:rPr lang="en-GB" sz="1400" dirty="0" smtClean="0"/>
                        <a:t>Web Administrator</a:t>
                      </a:r>
                    </a:p>
                    <a:p>
                      <a:pPr marL="342900" indent="-342900">
                        <a:buFont typeface="Wingdings" pitchFamily="2" charset="2"/>
                        <a:buChar char="ü"/>
                      </a:pPr>
                      <a:endParaRPr lang="en-GB" sz="1400" dirty="0">
                        <a:solidFill>
                          <a:schemeClr val="tx1"/>
                        </a:solidFill>
                        <a:latin typeface="Calibri" pitchFamily="34" charset="0"/>
                        <a:cs typeface="Calibri" pitchFamily="34" charset="0"/>
                      </a:endParaRPr>
                    </a:p>
                  </a:txBody>
                  <a:tcPr/>
                </a:tc>
                <a:tc>
                  <a:txBody>
                    <a:bodyPr/>
                    <a:lstStyle/>
                    <a:p>
                      <a:pPr marL="342900" indent="-342900">
                        <a:buFont typeface="Wingdings" pitchFamily="2" charset="2"/>
                        <a:buChar char="ü"/>
                      </a:pPr>
                      <a:r>
                        <a:rPr lang="en-GB" sz="1400" dirty="0" smtClean="0"/>
                        <a:t>Computer Gaming Programmers</a:t>
                      </a:r>
                    </a:p>
                    <a:p>
                      <a:pPr marL="342900" indent="-342900">
                        <a:buFont typeface="Wingdings" pitchFamily="2" charset="2"/>
                        <a:buChar char="ü"/>
                      </a:pPr>
                      <a:r>
                        <a:rPr lang="en-GB" sz="1400" dirty="0" smtClean="0"/>
                        <a:t>Computer Gaming Designers</a:t>
                      </a:r>
                    </a:p>
                    <a:p>
                      <a:pPr marL="342900" indent="-342900">
                        <a:buFont typeface="Wingdings" pitchFamily="2" charset="2"/>
                        <a:buChar char="ü"/>
                      </a:pPr>
                      <a:r>
                        <a:rPr lang="en-GB" sz="1400" dirty="0" smtClean="0"/>
                        <a:t>Computer Graphics</a:t>
                      </a:r>
                      <a:r>
                        <a:rPr lang="en-GB" sz="1400" baseline="0" dirty="0" smtClean="0"/>
                        <a:t> and Animation</a:t>
                      </a:r>
                    </a:p>
                    <a:p>
                      <a:pPr marL="342900" indent="-342900">
                        <a:buFont typeface="Wingdings" pitchFamily="2" charset="2"/>
                        <a:buChar char="ü"/>
                      </a:pPr>
                      <a:r>
                        <a:rPr lang="en-GB" sz="1400" baseline="0" dirty="0" smtClean="0"/>
                        <a:t>QA &amp; Tester</a:t>
                      </a:r>
                    </a:p>
                    <a:p>
                      <a:pPr marL="342900" indent="-342900">
                        <a:buFont typeface="Wingdings" pitchFamily="2" charset="2"/>
                        <a:buChar char="ü"/>
                      </a:pPr>
                      <a:endParaRPr lang="en-GB" sz="1400" dirty="0">
                        <a:solidFill>
                          <a:schemeClr val="tx1"/>
                        </a:solidFill>
                        <a:latin typeface="Calibri" pitchFamily="34" charset="0"/>
                        <a:cs typeface="Calibri" pitchFamily="34" charset="0"/>
                      </a:endParaRPr>
                    </a:p>
                  </a:txBody>
                  <a:tcPr/>
                </a:tc>
              </a:tr>
            </a:tbl>
          </a:graphicData>
        </a:graphic>
      </p:graphicFrame>
      <p:graphicFrame>
        <p:nvGraphicFramePr>
          <p:cNvPr id="8" name="Table 7"/>
          <p:cNvGraphicFramePr>
            <a:graphicFrameLocks noGrp="1"/>
          </p:cNvGraphicFramePr>
          <p:nvPr>
            <p:extLst>
              <p:ext uri="{D42A27DB-BD31-4B8C-83A1-F6EECF244321}">
                <p14:modId xmlns:p14="http://schemas.microsoft.com/office/powerpoint/2010/main" val="3308112677"/>
              </p:ext>
            </p:extLst>
          </p:nvPr>
        </p:nvGraphicFramePr>
        <p:xfrm>
          <a:off x="251520" y="5771728"/>
          <a:ext cx="8712968" cy="609600"/>
        </p:xfrm>
        <a:graphic>
          <a:graphicData uri="http://schemas.openxmlformats.org/drawingml/2006/table">
            <a:tbl>
              <a:tblPr firstRow="1" bandRow="1">
                <a:tableStyleId>{5C22544A-7EE6-4342-B048-85BDC9FD1C3A}</a:tableStyleId>
              </a:tblPr>
              <a:tblGrid>
                <a:gridCol w="1872208"/>
                <a:gridCol w="2808312"/>
                <a:gridCol w="1854206"/>
                <a:gridCol w="2178242"/>
              </a:tblGrid>
              <a:tr h="250425">
                <a:tc>
                  <a:txBody>
                    <a:bodyPr/>
                    <a:lstStyle/>
                    <a:p>
                      <a:pPr algn="ctr"/>
                      <a:r>
                        <a:rPr lang="en-GB" sz="1400" b="1" dirty="0" smtClean="0">
                          <a:solidFill>
                            <a:schemeClr val="tx1"/>
                          </a:solidFill>
                          <a:latin typeface="Calibri" pitchFamily="34" charset="0"/>
                          <a:cs typeface="Calibri" pitchFamily="34" charset="0"/>
                        </a:rPr>
                        <a:t>Leadership Qualities</a:t>
                      </a:r>
                      <a:endParaRPr lang="en-GB" sz="1400" b="1"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sz="1400" b="1" dirty="0" smtClean="0">
                          <a:solidFill>
                            <a:schemeClr val="tx1"/>
                          </a:solidFill>
                          <a:latin typeface="Calibri" pitchFamily="34" charset="0"/>
                          <a:cs typeface="Calibri" pitchFamily="34" charset="0"/>
                        </a:rPr>
                        <a:t>Planning And Organisational Skills </a:t>
                      </a:r>
                    </a:p>
                  </a:txBody>
                  <a:tcPr anchor="ctr">
                    <a:solidFill>
                      <a:schemeClr val="tx2">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400" b="1" dirty="0" smtClean="0">
                          <a:solidFill>
                            <a:schemeClr val="tx1"/>
                          </a:solidFill>
                          <a:latin typeface="Calibri" pitchFamily="34" charset="0"/>
                          <a:cs typeface="Calibri" pitchFamily="34" charset="0"/>
                        </a:rPr>
                        <a:t>Problem Solving</a:t>
                      </a:r>
                    </a:p>
                  </a:txBody>
                  <a:tcPr anchor="ctr">
                    <a:solidFill>
                      <a:schemeClr val="tx2">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400" b="1" dirty="0" smtClean="0">
                          <a:solidFill>
                            <a:schemeClr val="tx1"/>
                          </a:solidFill>
                          <a:latin typeface="Calibri" pitchFamily="34" charset="0"/>
                          <a:cs typeface="Calibri" pitchFamily="34" charset="0"/>
                        </a:rPr>
                        <a:t>Team Player</a:t>
                      </a:r>
                      <a:endParaRPr lang="en-GB" sz="1400" b="1" dirty="0">
                        <a:solidFill>
                          <a:schemeClr val="tx1"/>
                        </a:solidFill>
                        <a:latin typeface="Calibri" pitchFamily="34" charset="0"/>
                        <a:cs typeface="Calibri" pitchFamily="34" charset="0"/>
                      </a:endParaRPr>
                    </a:p>
                  </a:txBody>
                  <a:tcPr anchor="ctr">
                    <a:solidFill>
                      <a:schemeClr val="tx2">
                        <a:lumMod val="20000"/>
                        <a:lumOff val="80000"/>
                      </a:schemeClr>
                    </a:solidFill>
                  </a:tcPr>
                </a:tc>
              </a:tr>
              <a:tr h="271263">
                <a:tc>
                  <a:txBody>
                    <a:bodyPr/>
                    <a:lstStyle/>
                    <a:p>
                      <a:pPr marL="0" lvl="0" indent="0" algn="ctr">
                        <a:buFont typeface="+mj-lt"/>
                        <a:buNone/>
                      </a:pPr>
                      <a:r>
                        <a:rPr lang="en-GB" sz="1400" b="1" dirty="0" smtClean="0">
                          <a:solidFill>
                            <a:schemeClr val="tx1"/>
                          </a:solidFill>
                          <a:latin typeface="Calibri" pitchFamily="34" charset="0"/>
                          <a:cs typeface="Calibri" pitchFamily="34" charset="0"/>
                        </a:rPr>
                        <a:t>Business Skills </a:t>
                      </a:r>
                    </a:p>
                  </a:txBody>
                  <a:tcPr anchor="ctr">
                    <a:solidFill>
                      <a:schemeClr val="tx2">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400" b="1" dirty="0" smtClean="0">
                          <a:solidFill>
                            <a:schemeClr val="tx1"/>
                          </a:solidFill>
                          <a:latin typeface="Calibri" pitchFamily="34" charset="0"/>
                          <a:cs typeface="Calibri" pitchFamily="34" charset="0"/>
                        </a:rPr>
                        <a:t>Independent Workers</a:t>
                      </a:r>
                      <a:endParaRPr lang="en-GB" sz="1400" b="1"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400" b="1" dirty="0" smtClean="0">
                          <a:solidFill>
                            <a:schemeClr val="tx1"/>
                          </a:solidFill>
                          <a:latin typeface="Calibri" pitchFamily="34" charset="0"/>
                          <a:cs typeface="Calibri" pitchFamily="34" charset="0"/>
                        </a:rPr>
                        <a:t>Personal Skills</a:t>
                      </a:r>
                      <a:endParaRPr lang="en-GB" sz="1400" b="1"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400" b="1" dirty="0" smtClean="0">
                          <a:solidFill>
                            <a:schemeClr val="tx1"/>
                          </a:solidFill>
                          <a:latin typeface="Calibri" pitchFamily="34" charset="0"/>
                          <a:cs typeface="Calibri" pitchFamily="34" charset="0"/>
                        </a:rPr>
                        <a:t>Personal Abilities</a:t>
                      </a:r>
                      <a:endParaRPr lang="en-GB" sz="1400" b="1" dirty="0">
                        <a:solidFill>
                          <a:schemeClr val="tx1"/>
                        </a:solidFill>
                        <a:latin typeface="Calibri" pitchFamily="34" charset="0"/>
                        <a:cs typeface="Calibri" pitchFamily="34" charset="0"/>
                      </a:endParaRPr>
                    </a:p>
                  </a:txBody>
                  <a:tcPr anchor="ctr">
                    <a:solidFill>
                      <a:schemeClr val="tx2">
                        <a:lumMod val="20000"/>
                        <a:lumOff val="80000"/>
                      </a:schemeClr>
                    </a:solidFill>
                  </a:tcPr>
                </a:tc>
              </a:tr>
            </a:tbl>
          </a:graphicData>
        </a:graphic>
      </p:graphicFrame>
      <p:sp>
        <p:nvSpPr>
          <p:cNvPr id="11" name="Title 1"/>
          <p:cNvSpPr txBox="1">
            <a:spLocks/>
          </p:cNvSpPr>
          <p:nvPr/>
        </p:nvSpPr>
        <p:spPr>
          <a:xfrm>
            <a:off x="72008" y="44624"/>
            <a:ext cx="9036496" cy="504056"/>
          </a:xfrm>
          <a:prstGeom prst="rect">
            <a:avLst/>
          </a:prstGeom>
        </p:spPr>
        <p:txBody>
          <a:bodyPr vert="horz" rtlCol="0" anchor="ctr">
            <a:noAutofit/>
            <a:scene3d>
              <a:camera prst="orthographicFront"/>
              <a:lightRig rig="soft" dir="t"/>
            </a:scene3d>
            <a:sp3d prstMaterial="softEdge">
              <a:bevelT w="25400" h="25400"/>
            </a:sp3d>
          </a:bodyPr>
          <a:lstStyle>
            <a:lvl1pPr algn="l" rtl="0" eaLnBrk="1" latinLnBrk="0" hangingPunct="1">
              <a:spcBef>
                <a:spcPct val="0"/>
              </a:spcBef>
              <a:buNone/>
              <a:defRPr kumimoji="0" lang="en-US" sz="40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a:lstStyle>
          <a:p>
            <a:r>
              <a:rPr lang="en-GB" sz="3200" dirty="0" smtClean="0"/>
              <a:t>M1.1 – Different Requirements for Specific Job Roles</a:t>
            </a:r>
            <a:endParaRPr lang="en-GB" sz="3200" dirty="0"/>
          </a:p>
        </p:txBody>
      </p:sp>
    </p:spTree>
    <p:extLst>
      <p:ext uri="{BB962C8B-B14F-4D97-AF65-F5344CB8AC3E}">
        <p14:creationId xmlns:p14="http://schemas.microsoft.com/office/powerpoint/2010/main" val="1251527084"/>
      </p:ext>
    </p:extLst>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620688"/>
            <a:ext cx="8640960" cy="5832648"/>
          </a:xfrm>
        </p:spPr>
        <p:txBody>
          <a:bodyPr>
            <a:normAutofit/>
          </a:bodyPr>
          <a:lstStyle/>
          <a:p>
            <a:pPr marL="273050" indent="-273050">
              <a:spcAft>
                <a:spcPts val="0"/>
              </a:spcAft>
              <a:buClrTx/>
              <a:buSzTx/>
              <a:defRPr/>
            </a:pPr>
            <a:r>
              <a:rPr lang="en-GB" sz="2000" dirty="0" smtClean="0"/>
              <a:t>As there several different types of job roles within the IT industry, it is always good to understand the range skills </a:t>
            </a:r>
            <a:r>
              <a:rPr lang="en-GB" sz="2000" dirty="0" smtClean="0"/>
              <a:t>required</a:t>
            </a:r>
          </a:p>
          <a:p>
            <a:pPr marL="342900" indent="-342900">
              <a:spcAft>
                <a:spcPts val="0"/>
              </a:spcAft>
              <a:buClrTx/>
              <a:buSzTx/>
              <a:defRPr/>
            </a:pPr>
            <a:endParaRPr lang="en-GB" sz="2000" dirty="0"/>
          </a:p>
          <a:p>
            <a:pPr marL="342900" indent="-342900">
              <a:spcAft>
                <a:spcPts val="0"/>
              </a:spcAft>
              <a:buClrTx/>
              <a:buSzTx/>
              <a:defRPr/>
            </a:pPr>
            <a:endParaRPr lang="en-GB" sz="2000" dirty="0" smtClean="0"/>
          </a:p>
          <a:p>
            <a:pPr marL="342900" indent="-342900">
              <a:spcAft>
                <a:spcPts val="0"/>
              </a:spcAft>
              <a:buClrTx/>
              <a:buSzTx/>
              <a:defRPr/>
            </a:pPr>
            <a:endParaRPr lang="en-GB" sz="2000" dirty="0"/>
          </a:p>
          <a:p>
            <a:pPr marL="342900" indent="-342900">
              <a:spcAft>
                <a:spcPts val="0"/>
              </a:spcAft>
              <a:buClrTx/>
              <a:buSzTx/>
              <a:defRPr/>
            </a:pPr>
            <a:endParaRPr lang="en-GB" sz="2000" dirty="0" smtClean="0"/>
          </a:p>
          <a:p>
            <a:pPr marL="342900" indent="-342900">
              <a:spcAft>
                <a:spcPts val="0"/>
              </a:spcAft>
              <a:buClrTx/>
              <a:buSzTx/>
              <a:defRPr/>
            </a:pPr>
            <a:endParaRPr lang="en-GB" sz="2000" dirty="0"/>
          </a:p>
          <a:p>
            <a:pPr marL="342900" indent="-342900">
              <a:spcAft>
                <a:spcPts val="0"/>
              </a:spcAft>
              <a:buClrTx/>
              <a:buSzTx/>
              <a:defRPr/>
            </a:pPr>
            <a:endParaRPr lang="en-GB" sz="2000" dirty="0" smtClean="0"/>
          </a:p>
          <a:p>
            <a:pPr marL="342900" indent="-342900">
              <a:spcAft>
                <a:spcPts val="0"/>
              </a:spcAft>
              <a:buClrTx/>
              <a:buSzTx/>
              <a:defRPr/>
            </a:pPr>
            <a:endParaRPr lang="en-GB" sz="2000" dirty="0"/>
          </a:p>
          <a:p>
            <a:pPr marL="342900" indent="-342900">
              <a:spcAft>
                <a:spcPts val="0"/>
              </a:spcAft>
              <a:buClrTx/>
              <a:buSzTx/>
              <a:defRPr/>
            </a:pPr>
            <a:endParaRPr lang="en-GB" sz="2000" dirty="0" smtClean="0"/>
          </a:p>
          <a:p>
            <a:pPr marL="342900" indent="-342900">
              <a:spcAft>
                <a:spcPts val="0"/>
              </a:spcAft>
              <a:buClrTx/>
              <a:buSzTx/>
              <a:defRPr/>
            </a:pPr>
            <a:endParaRPr lang="en-GB" sz="2000" dirty="0"/>
          </a:p>
          <a:p>
            <a:pPr marL="342900" indent="-342900">
              <a:spcAft>
                <a:spcPts val="0"/>
              </a:spcAft>
              <a:buClrTx/>
              <a:buSzTx/>
              <a:defRPr/>
            </a:pPr>
            <a:endParaRPr lang="en-GB" sz="2000" dirty="0" smtClean="0"/>
          </a:p>
          <a:p>
            <a:pPr marL="342900" indent="-342900">
              <a:spcAft>
                <a:spcPts val="0"/>
              </a:spcAft>
              <a:buClrTx/>
              <a:buSzTx/>
              <a:defRPr/>
            </a:pPr>
            <a:endParaRPr lang="en-GB" sz="2000" dirty="0" smtClean="0"/>
          </a:p>
          <a:p>
            <a:pPr marL="0" lvl="0" indent="0">
              <a:spcAft>
                <a:spcPts val="0"/>
              </a:spcAft>
              <a:buClrTx/>
              <a:buSzTx/>
              <a:buNone/>
              <a:defRPr/>
            </a:pPr>
            <a:endParaRPr lang="en-GB" sz="2400" b="1" dirty="0" smtClean="0"/>
          </a:p>
          <a:p>
            <a:pPr marL="3175" indent="0">
              <a:buNone/>
            </a:pPr>
            <a:r>
              <a:rPr lang="en-GB" sz="1800" b="1" dirty="0" smtClean="0"/>
              <a:t>M1.2 – Task 09 – </a:t>
            </a:r>
            <a:r>
              <a:rPr lang="en-GB" sz="1800" dirty="0" smtClean="0"/>
              <a:t>Within a table, </a:t>
            </a:r>
            <a:r>
              <a:rPr lang="en-GB" sz="1800" dirty="0" smtClean="0">
                <a:solidFill>
                  <a:schemeClr val="dk1"/>
                </a:solidFill>
              </a:rPr>
              <a:t>explain </a:t>
            </a:r>
            <a:r>
              <a:rPr lang="en-GB" sz="1800" dirty="0">
                <a:solidFill>
                  <a:schemeClr val="dk1"/>
                </a:solidFill>
              </a:rPr>
              <a:t>the different personal skills that employers may require for specific IT job roles </a:t>
            </a:r>
            <a:endParaRPr lang="en-GB" sz="1800" dirty="0" smtClean="0">
              <a:solidFill>
                <a:schemeClr val="dk1"/>
              </a:solidFill>
            </a:endParaRPr>
          </a:p>
          <a:p>
            <a:pPr marL="269875" indent="-255588"/>
            <a:r>
              <a:rPr lang="en-GB" sz="1800" dirty="0" smtClean="0">
                <a:solidFill>
                  <a:schemeClr val="dk1"/>
                </a:solidFill>
              </a:rPr>
              <a:t>For this you will need to compare the two jobs, what skills are asked of more, what attributes are more important, how do the job roles compare.</a:t>
            </a:r>
            <a:endParaRPr lang="en-GB" sz="1800" dirty="0">
              <a:solidFill>
                <a:schemeClr val="dk1"/>
              </a:solidFill>
            </a:endParaRPr>
          </a:p>
        </p:txBody>
      </p:sp>
      <p:graphicFrame>
        <p:nvGraphicFramePr>
          <p:cNvPr id="11" name="Table 10"/>
          <p:cNvGraphicFramePr>
            <a:graphicFrameLocks noGrp="1"/>
          </p:cNvGraphicFramePr>
          <p:nvPr>
            <p:extLst>
              <p:ext uri="{D42A27DB-BD31-4B8C-83A1-F6EECF244321}">
                <p14:modId xmlns:p14="http://schemas.microsoft.com/office/powerpoint/2010/main" val="4163500959"/>
              </p:ext>
            </p:extLst>
          </p:nvPr>
        </p:nvGraphicFramePr>
        <p:xfrm>
          <a:off x="323528" y="1484784"/>
          <a:ext cx="8496944" cy="3215640"/>
        </p:xfrm>
        <a:graphic>
          <a:graphicData uri="http://schemas.openxmlformats.org/drawingml/2006/table">
            <a:tbl>
              <a:tblPr firstRow="1" bandRow="1">
                <a:tableStyleId>{5C22544A-7EE6-4342-B048-85BDC9FD1C3A}</a:tableStyleId>
              </a:tblPr>
              <a:tblGrid>
                <a:gridCol w="4248472"/>
                <a:gridCol w="4248472"/>
              </a:tblGrid>
              <a:tr h="370840">
                <a:tc>
                  <a:txBody>
                    <a:bodyPr/>
                    <a:lstStyle/>
                    <a:p>
                      <a:pPr algn="ctr"/>
                      <a:r>
                        <a:rPr lang="en-GB" sz="2000" dirty="0" smtClean="0">
                          <a:solidFill>
                            <a:schemeClr val="tx1"/>
                          </a:solidFill>
                          <a:latin typeface="Calibri" pitchFamily="34" charset="0"/>
                          <a:cs typeface="Calibri" pitchFamily="34" charset="0"/>
                        </a:rPr>
                        <a:t>Attributes</a:t>
                      </a:r>
                      <a:endParaRPr lang="en-GB" sz="2000" dirty="0">
                        <a:solidFill>
                          <a:schemeClr val="tx1"/>
                        </a:solidFill>
                        <a:latin typeface="Calibri" pitchFamily="34" charset="0"/>
                        <a:cs typeface="Calibri" pitchFamily="34" charset="0"/>
                      </a:endParaRPr>
                    </a:p>
                  </a:txBody>
                  <a:tcPr/>
                </a:tc>
                <a:tc>
                  <a:txBody>
                    <a:bodyPr/>
                    <a:lstStyle/>
                    <a:p>
                      <a:pPr algn="ctr"/>
                      <a:r>
                        <a:rPr lang="en-GB" sz="2000" dirty="0" smtClean="0">
                          <a:solidFill>
                            <a:schemeClr val="tx1"/>
                          </a:solidFill>
                          <a:latin typeface="Calibri" pitchFamily="34" charset="0"/>
                          <a:cs typeface="Calibri" pitchFamily="34" charset="0"/>
                        </a:rPr>
                        <a:t>Legislations</a:t>
                      </a:r>
                      <a:endParaRPr lang="en-GB" sz="2000" dirty="0">
                        <a:solidFill>
                          <a:schemeClr val="tx1"/>
                        </a:solidFill>
                        <a:latin typeface="Calibri" pitchFamily="34" charset="0"/>
                        <a:cs typeface="Calibri" pitchFamily="34" charset="0"/>
                      </a:endParaRPr>
                    </a:p>
                  </a:txBody>
                  <a:tcPr/>
                </a:tc>
              </a:tr>
              <a:tr h="370840">
                <a:tc>
                  <a:txBody>
                    <a:bodyPr/>
                    <a:lstStyle/>
                    <a:p>
                      <a:pPr marL="342900" indent="-342900" algn="l">
                        <a:lnSpc>
                          <a:spcPct val="100000"/>
                        </a:lnSpc>
                        <a:spcBef>
                          <a:spcPts val="0"/>
                        </a:spcBef>
                        <a:spcAft>
                          <a:spcPts val="600"/>
                        </a:spcAft>
                        <a:buFont typeface="Wingdings" pitchFamily="2" charset="2"/>
                        <a:buChar char="ü"/>
                      </a:pPr>
                      <a:r>
                        <a:rPr lang="en-GB" sz="1800" b="1" dirty="0" smtClean="0">
                          <a:solidFill>
                            <a:schemeClr val="tx1"/>
                          </a:solidFill>
                          <a:latin typeface="Calibri" pitchFamily="34" charset="0"/>
                          <a:cs typeface="Calibri" pitchFamily="34" charset="0"/>
                        </a:rPr>
                        <a:t>Leadership Qualities</a:t>
                      </a:r>
                    </a:p>
                    <a:p>
                      <a:pPr marL="342900" indent="-342900" algn="l">
                        <a:lnSpc>
                          <a:spcPct val="100000"/>
                        </a:lnSpc>
                        <a:spcBef>
                          <a:spcPts val="0"/>
                        </a:spcBef>
                        <a:spcAft>
                          <a:spcPts val="600"/>
                        </a:spcAft>
                        <a:buFont typeface="Wingdings" pitchFamily="2" charset="2"/>
                        <a:buChar char="ü"/>
                      </a:pPr>
                      <a:r>
                        <a:rPr lang="en-GB" sz="1800" b="1" dirty="0" smtClean="0">
                          <a:solidFill>
                            <a:schemeClr val="tx1"/>
                          </a:solidFill>
                          <a:latin typeface="Calibri" pitchFamily="34" charset="0"/>
                          <a:cs typeface="Calibri" pitchFamily="34" charset="0"/>
                        </a:rPr>
                        <a:t>Planning And Organisational Skills </a:t>
                      </a:r>
                    </a:p>
                    <a:p>
                      <a:pPr marL="342900" marR="0" lvl="0" indent="-342900" algn="l" defTabSz="914400" rtl="0" eaLnBrk="1" fontAlgn="auto" latinLnBrk="0" hangingPunct="1">
                        <a:lnSpc>
                          <a:spcPct val="100000"/>
                        </a:lnSpc>
                        <a:spcBef>
                          <a:spcPts val="0"/>
                        </a:spcBef>
                        <a:spcAft>
                          <a:spcPts val="600"/>
                        </a:spcAft>
                        <a:buClrTx/>
                        <a:buSzTx/>
                        <a:buFont typeface="Wingdings" pitchFamily="2" charset="2"/>
                        <a:buChar char="ü"/>
                        <a:tabLst/>
                        <a:defRPr/>
                      </a:pPr>
                      <a:r>
                        <a:rPr lang="en-GB" sz="1800" b="1" dirty="0" smtClean="0">
                          <a:solidFill>
                            <a:schemeClr val="tx1"/>
                          </a:solidFill>
                          <a:latin typeface="Calibri" pitchFamily="34" charset="0"/>
                          <a:cs typeface="Calibri" pitchFamily="34" charset="0"/>
                        </a:rPr>
                        <a:t>Problem Solving</a:t>
                      </a:r>
                    </a:p>
                    <a:p>
                      <a:pPr marL="342900" marR="0" lvl="0" indent="-342900" algn="l" defTabSz="914400" rtl="0" eaLnBrk="1" fontAlgn="auto" latinLnBrk="0" hangingPunct="1">
                        <a:lnSpc>
                          <a:spcPct val="100000"/>
                        </a:lnSpc>
                        <a:spcBef>
                          <a:spcPts val="0"/>
                        </a:spcBef>
                        <a:spcAft>
                          <a:spcPts val="600"/>
                        </a:spcAft>
                        <a:buClrTx/>
                        <a:buSzTx/>
                        <a:buFont typeface="Wingdings" pitchFamily="2" charset="2"/>
                        <a:buChar char="ü"/>
                        <a:tabLst/>
                        <a:defRPr/>
                      </a:pPr>
                      <a:r>
                        <a:rPr lang="en-GB" sz="1800" b="1" dirty="0" smtClean="0">
                          <a:solidFill>
                            <a:schemeClr val="tx1"/>
                          </a:solidFill>
                          <a:latin typeface="Calibri" pitchFamily="34" charset="0"/>
                          <a:cs typeface="Calibri" pitchFamily="34" charset="0"/>
                        </a:rPr>
                        <a:t>Team Player</a:t>
                      </a:r>
                    </a:p>
                    <a:p>
                      <a:pPr marL="342900" lvl="0" indent="-342900" algn="l">
                        <a:lnSpc>
                          <a:spcPct val="100000"/>
                        </a:lnSpc>
                        <a:spcBef>
                          <a:spcPts val="0"/>
                        </a:spcBef>
                        <a:spcAft>
                          <a:spcPts val="600"/>
                        </a:spcAft>
                        <a:buFont typeface="Wingdings" pitchFamily="2" charset="2"/>
                        <a:buChar char="ü"/>
                      </a:pPr>
                      <a:r>
                        <a:rPr lang="en-GB" sz="1800" b="1" dirty="0" smtClean="0">
                          <a:solidFill>
                            <a:schemeClr val="tx1"/>
                          </a:solidFill>
                          <a:latin typeface="Calibri" pitchFamily="34" charset="0"/>
                          <a:cs typeface="Calibri" pitchFamily="34" charset="0"/>
                        </a:rPr>
                        <a:t>Business Skills </a:t>
                      </a:r>
                    </a:p>
                    <a:p>
                      <a:pPr marL="342900" marR="0" lvl="0" indent="-342900" algn="l" defTabSz="914400" rtl="0" eaLnBrk="1" fontAlgn="auto" latinLnBrk="0" hangingPunct="1">
                        <a:lnSpc>
                          <a:spcPct val="100000"/>
                        </a:lnSpc>
                        <a:spcBef>
                          <a:spcPts val="0"/>
                        </a:spcBef>
                        <a:spcAft>
                          <a:spcPts val="600"/>
                        </a:spcAft>
                        <a:buClrTx/>
                        <a:buSzTx/>
                        <a:buFont typeface="Wingdings" pitchFamily="2" charset="2"/>
                        <a:buChar char="ü"/>
                        <a:tabLst/>
                        <a:defRPr/>
                      </a:pPr>
                      <a:r>
                        <a:rPr lang="en-GB" sz="1800" b="1" dirty="0" smtClean="0">
                          <a:solidFill>
                            <a:schemeClr val="tx1"/>
                          </a:solidFill>
                          <a:latin typeface="Calibri" pitchFamily="34" charset="0"/>
                          <a:cs typeface="Calibri" pitchFamily="34" charset="0"/>
                        </a:rPr>
                        <a:t>Independent Workers</a:t>
                      </a:r>
                    </a:p>
                    <a:p>
                      <a:pPr marL="342900" marR="0" lvl="0" indent="-342900" algn="l" defTabSz="914400" rtl="0" eaLnBrk="1" fontAlgn="auto" latinLnBrk="0" hangingPunct="1">
                        <a:lnSpc>
                          <a:spcPct val="100000"/>
                        </a:lnSpc>
                        <a:spcBef>
                          <a:spcPts val="0"/>
                        </a:spcBef>
                        <a:spcAft>
                          <a:spcPts val="600"/>
                        </a:spcAft>
                        <a:buClrTx/>
                        <a:buSzTx/>
                        <a:buFont typeface="Wingdings" pitchFamily="2" charset="2"/>
                        <a:buChar char="ü"/>
                        <a:tabLst/>
                        <a:defRPr/>
                      </a:pPr>
                      <a:r>
                        <a:rPr lang="en-GB" sz="1800" b="1" dirty="0" smtClean="0">
                          <a:solidFill>
                            <a:schemeClr val="tx1"/>
                          </a:solidFill>
                          <a:latin typeface="Calibri" pitchFamily="34" charset="0"/>
                          <a:cs typeface="Calibri" pitchFamily="34" charset="0"/>
                        </a:rPr>
                        <a:t>Personal Skills</a:t>
                      </a:r>
                    </a:p>
                    <a:p>
                      <a:pPr marL="342900" marR="0" lvl="0" indent="-342900" algn="l" defTabSz="914400" rtl="0" eaLnBrk="1" fontAlgn="auto" latinLnBrk="0" hangingPunct="1">
                        <a:lnSpc>
                          <a:spcPct val="100000"/>
                        </a:lnSpc>
                        <a:spcBef>
                          <a:spcPts val="0"/>
                        </a:spcBef>
                        <a:spcAft>
                          <a:spcPts val="600"/>
                        </a:spcAft>
                        <a:buClrTx/>
                        <a:buSzTx/>
                        <a:buFont typeface="Wingdings" pitchFamily="2" charset="2"/>
                        <a:buChar char="ü"/>
                        <a:tabLst/>
                        <a:defRPr/>
                      </a:pPr>
                      <a:r>
                        <a:rPr lang="en-GB" sz="1800" b="1" dirty="0" smtClean="0">
                          <a:solidFill>
                            <a:schemeClr val="tx1"/>
                          </a:solidFill>
                          <a:latin typeface="Calibri" pitchFamily="34" charset="0"/>
                          <a:cs typeface="Calibri" pitchFamily="34" charset="0"/>
                        </a:rPr>
                        <a:t>Personal Abilities</a:t>
                      </a:r>
                      <a:endParaRPr lang="en-GB" sz="1800" dirty="0">
                        <a:solidFill>
                          <a:schemeClr val="tx1"/>
                        </a:solidFill>
                      </a:endParaRPr>
                    </a:p>
                  </a:txBody>
                  <a:tcPr/>
                </a:tc>
                <a:tc>
                  <a:txBody>
                    <a:bodyPr/>
                    <a:lstStyle/>
                    <a:p>
                      <a:pPr marL="342900" lvl="0" indent="-342900" algn="l">
                        <a:lnSpc>
                          <a:spcPct val="100000"/>
                        </a:lnSpc>
                        <a:spcBef>
                          <a:spcPts val="0"/>
                        </a:spcBef>
                        <a:spcAft>
                          <a:spcPts val="600"/>
                        </a:spcAft>
                        <a:buClr>
                          <a:schemeClr val="accent1"/>
                        </a:buClr>
                        <a:buSzPct val="70000"/>
                        <a:buFont typeface="Wingdings" pitchFamily="2" charset="2"/>
                        <a:buChar char="ü"/>
                        <a:defRPr/>
                      </a:pPr>
                      <a:r>
                        <a:rPr lang="en-GB" sz="1800" b="1" dirty="0" smtClean="0">
                          <a:solidFill>
                            <a:schemeClr val="tx1"/>
                          </a:solidFill>
                          <a:latin typeface="Calibri" pitchFamily="34" charset="0"/>
                          <a:cs typeface="Calibri" pitchFamily="34" charset="0"/>
                        </a:rPr>
                        <a:t>Health and Safety at Work Act (1974)</a:t>
                      </a:r>
                    </a:p>
                    <a:p>
                      <a:pPr marL="342900" lvl="0" indent="-342900" algn="l">
                        <a:lnSpc>
                          <a:spcPct val="100000"/>
                        </a:lnSpc>
                        <a:spcBef>
                          <a:spcPts val="0"/>
                        </a:spcBef>
                        <a:spcAft>
                          <a:spcPts val="600"/>
                        </a:spcAft>
                        <a:buClr>
                          <a:schemeClr val="accent1"/>
                        </a:buClr>
                        <a:buSzPct val="70000"/>
                        <a:buFont typeface="Wingdings" pitchFamily="2" charset="2"/>
                        <a:buChar char="ü"/>
                        <a:defRPr/>
                      </a:pPr>
                      <a:r>
                        <a:rPr lang="en-GB" sz="1800" b="1" dirty="0" smtClean="0">
                          <a:solidFill>
                            <a:schemeClr val="tx1"/>
                          </a:solidFill>
                          <a:latin typeface="Calibri" pitchFamily="34" charset="0"/>
                          <a:cs typeface="Calibri" pitchFamily="34" charset="0"/>
                        </a:rPr>
                        <a:t>Data Protection Act (1998)</a:t>
                      </a:r>
                    </a:p>
                    <a:p>
                      <a:pPr marL="342900" lvl="0" indent="-342900" algn="l">
                        <a:lnSpc>
                          <a:spcPct val="100000"/>
                        </a:lnSpc>
                        <a:spcBef>
                          <a:spcPts val="0"/>
                        </a:spcBef>
                        <a:spcAft>
                          <a:spcPts val="600"/>
                        </a:spcAft>
                        <a:buClr>
                          <a:schemeClr val="accent1"/>
                        </a:buClr>
                        <a:buSzPct val="70000"/>
                        <a:buFont typeface="Wingdings" pitchFamily="2" charset="2"/>
                        <a:buChar char="ü"/>
                        <a:defRPr/>
                      </a:pPr>
                      <a:r>
                        <a:rPr lang="en-GB" sz="1800" b="1" dirty="0" smtClean="0">
                          <a:solidFill>
                            <a:schemeClr val="tx1"/>
                          </a:solidFill>
                          <a:latin typeface="Calibri" pitchFamily="34" charset="0"/>
                          <a:cs typeface="Calibri" pitchFamily="34" charset="0"/>
                        </a:rPr>
                        <a:t>Computer Misuse</a:t>
                      </a:r>
                      <a:r>
                        <a:rPr lang="en-GB" sz="1800" b="1" baseline="0" dirty="0" smtClean="0">
                          <a:solidFill>
                            <a:schemeClr val="tx1"/>
                          </a:solidFill>
                          <a:latin typeface="Calibri" pitchFamily="34" charset="0"/>
                          <a:cs typeface="Calibri" pitchFamily="34" charset="0"/>
                        </a:rPr>
                        <a:t> Act (1990)</a:t>
                      </a:r>
                      <a:endParaRPr lang="en-GB" sz="1800" b="1" dirty="0" smtClean="0">
                        <a:solidFill>
                          <a:schemeClr val="tx1"/>
                        </a:solidFill>
                        <a:latin typeface="Calibri" pitchFamily="34" charset="0"/>
                        <a:cs typeface="Calibri" pitchFamily="34" charset="0"/>
                      </a:endParaRPr>
                    </a:p>
                    <a:p>
                      <a:pPr marL="342900" lvl="0" indent="-342900" algn="l">
                        <a:lnSpc>
                          <a:spcPct val="100000"/>
                        </a:lnSpc>
                        <a:spcBef>
                          <a:spcPts val="0"/>
                        </a:spcBef>
                        <a:spcAft>
                          <a:spcPts val="600"/>
                        </a:spcAft>
                        <a:buClr>
                          <a:schemeClr val="accent1"/>
                        </a:buClr>
                        <a:buSzPct val="70000"/>
                        <a:buFont typeface="Wingdings" pitchFamily="2" charset="2"/>
                        <a:buChar char="ü"/>
                        <a:defRPr/>
                      </a:pPr>
                      <a:r>
                        <a:rPr lang="en-GB" sz="1800" b="1" dirty="0" smtClean="0">
                          <a:solidFill>
                            <a:schemeClr val="tx1"/>
                          </a:solidFill>
                          <a:latin typeface="Calibri" pitchFamily="34" charset="0"/>
                          <a:cs typeface="Calibri" pitchFamily="34" charset="0"/>
                        </a:rPr>
                        <a:t>Copyright Legislation</a:t>
                      </a:r>
                      <a:endParaRPr lang="en-GB" sz="1800" b="1" dirty="0" smtClean="0">
                        <a:solidFill>
                          <a:schemeClr val="tx1"/>
                        </a:solidFill>
                        <a:latin typeface="Calibri" pitchFamily="34" charset="0"/>
                        <a:cs typeface="Calibri" pitchFamily="34" charset="0"/>
                      </a:endParaRPr>
                    </a:p>
                  </a:txBody>
                  <a:tcPr/>
                </a:tc>
              </a:tr>
            </a:tbl>
          </a:graphicData>
        </a:graphic>
      </p:graphicFrame>
      <p:sp>
        <p:nvSpPr>
          <p:cNvPr id="5" name="Title 1"/>
          <p:cNvSpPr txBox="1">
            <a:spLocks/>
          </p:cNvSpPr>
          <p:nvPr/>
        </p:nvSpPr>
        <p:spPr>
          <a:xfrm>
            <a:off x="72008" y="44624"/>
            <a:ext cx="9036496" cy="504056"/>
          </a:xfrm>
          <a:prstGeom prst="rect">
            <a:avLst/>
          </a:prstGeom>
        </p:spPr>
        <p:txBody>
          <a:bodyPr vert="horz" rtlCol="0" anchor="ctr">
            <a:noAutofit/>
            <a:scene3d>
              <a:camera prst="orthographicFront"/>
              <a:lightRig rig="soft" dir="t"/>
            </a:scene3d>
            <a:sp3d prstMaterial="softEdge">
              <a:bevelT w="25400" h="25400"/>
            </a:sp3d>
          </a:bodyPr>
          <a:lstStyle>
            <a:lvl1pPr algn="l" rtl="0" eaLnBrk="1" latinLnBrk="0" hangingPunct="1">
              <a:spcBef>
                <a:spcPct val="0"/>
              </a:spcBef>
              <a:buNone/>
              <a:defRPr kumimoji="0" lang="en-US" sz="40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a:lstStyle>
          <a:p>
            <a:r>
              <a:rPr lang="en-GB" sz="3200" dirty="0" smtClean="0"/>
              <a:t>M1.2 – Different Requirements for Specific Job Roles</a:t>
            </a:r>
            <a:endParaRPr lang="en-GB" sz="3200" dirty="0"/>
          </a:p>
        </p:txBody>
      </p:sp>
    </p:spTree>
    <p:extLst>
      <p:ext uri="{BB962C8B-B14F-4D97-AF65-F5344CB8AC3E}">
        <p14:creationId xmlns:p14="http://schemas.microsoft.com/office/powerpoint/2010/main" val="2744490954"/>
      </p:ext>
    </p:extLst>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1"/>
          <p:cNvSpPr>
            <a:spLocks noChangeArrowheads="1"/>
          </p:cNvSpPr>
          <p:nvPr/>
        </p:nvSpPr>
        <p:spPr bwMode="auto">
          <a:xfrm>
            <a:off x="179513" y="692696"/>
            <a:ext cx="8784975" cy="3960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noAutofit/>
          </a:bodyPr>
          <a:lstStyle/>
          <a:p>
            <a:pPr marL="285750" indent="-285750">
              <a:buFont typeface="Arial" pitchFamily="34" charset="0"/>
              <a:buChar char="•"/>
            </a:pPr>
            <a:r>
              <a:rPr lang="en-GB" dirty="0">
                <a:latin typeface="Calibri" pitchFamily="34" charset="0"/>
                <a:cs typeface="Calibri" pitchFamily="34" charset="0"/>
              </a:rPr>
              <a:t>The following review meeting needs to be scheduled with your ICT teacher before the deadline date. In this meeting you will discuss how you think your development needs are progressing and showing evidence of how you are reaching your target ability. Please feel free to bring along evidence to demonstrate your progress as this is needed in order to attain the higher levels.</a:t>
            </a:r>
          </a:p>
          <a:p>
            <a:r>
              <a:rPr lang="en-GB" b="1" dirty="0" smtClean="0">
                <a:latin typeface="Calibri" pitchFamily="34" charset="0"/>
                <a:ea typeface="Calibri" pitchFamily="34" charset="0"/>
                <a:cs typeface="Calibri" pitchFamily="34" charset="0"/>
              </a:rPr>
              <a:t>P7.2 – Task 10 – </a:t>
            </a:r>
            <a:r>
              <a:rPr lang="en-GB" dirty="0" smtClean="0">
                <a:latin typeface="Calibri" pitchFamily="34" charset="0"/>
                <a:cs typeface="Calibri" pitchFamily="34" charset="0"/>
              </a:rPr>
              <a:t>Complete the Review Meeting 1, outlining the current development needs for the jobs specified as Stage 1 of your personal </a:t>
            </a:r>
            <a:r>
              <a:rPr lang="en-GB" dirty="0">
                <a:latin typeface="Calibri" pitchFamily="34" charset="0"/>
                <a:cs typeface="Calibri" pitchFamily="34" charset="0"/>
              </a:rPr>
              <a:t>development </a:t>
            </a:r>
            <a:r>
              <a:rPr lang="en-GB" dirty="0" smtClean="0">
                <a:latin typeface="Calibri" pitchFamily="34" charset="0"/>
                <a:cs typeface="Calibri" pitchFamily="34" charset="0"/>
              </a:rPr>
              <a:t>plan.</a:t>
            </a:r>
          </a:p>
          <a:p>
            <a:pPr marL="171450" marR="0" lvl="0" indent="-171450" algn="l" defTabSz="914400" rtl="0" eaLnBrk="0" fontAlgn="base" latinLnBrk="0" hangingPunct="0">
              <a:lnSpc>
                <a:spcPct val="100000"/>
              </a:lnSpc>
              <a:spcBef>
                <a:spcPct val="0"/>
              </a:spcBef>
              <a:spcAft>
                <a:spcPct val="0"/>
              </a:spcAft>
              <a:buClrTx/>
              <a:buSzTx/>
              <a:buFont typeface="Wingdings 3" pitchFamily="18" charset="2"/>
              <a:buChar char=""/>
              <a:tabLst>
                <a:tab pos="5543550" algn="l"/>
              </a:tabLst>
            </a:pPr>
            <a:r>
              <a:rPr kumimoji="0" lang="en-GB" b="0" i="0" u="none" strike="noStrike" cap="none" normalizeH="0" baseline="0" dirty="0" smtClean="0">
                <a:ln>
                  <a:noFill/>
                </a:ln>
                <a:solidFill>
                  <a:schemeClr val="tx1"/>
                </a:solidFill>
                <a:effectLst/>
                <a:latin typeface="Calibri" pitchFamily="34" charset="0"/>
                <a:cs typeface="Calibri" pitchFamily="34" charset="0"/>
              </a:rPr>
              <a:t>For this you will need to complete</a:t>
            </a:r>
            <a:r>
              <a:rPr kumimoji="0" lang="en-GB" b="0" i="0" u="none" strike="noStrike" cap="none" normalizeH="0" dirty="0" smtClean="0">
                <a:ln>
                  <a:noFill/>
                </a:ln>
                <a:solidFill>
                  <a:schemeClr val="tx1"/>
                </a:solidFill>
                <a:effectLst/>
                <a:latin typeface="Calibri" pitchFamily="34" charset="0"/>
                <a:cs typeface="Calibri" pitchFamily="34" charset="0"/>
              </a:rPr>
              <a:t> the table below as part of the PDP document. You are not expected to have gained all the skills necessary to apply for your dream ICT job but you will need to specify, </a:t>
            </a:r>
            <a:r>
              <a:rPr lang="en-GB" dirty="0">
                <a:latin typeface="Calibri" pitchFamily="34" charset="0"/>
                <a:cs typeface="Calibri" pitchFamily="34" charset="0"/>
              </a:rPr>
              <a:t>b</a:t>
            </a:r>
            <a:r>
              <a:rPr kumimoji="0" lang="en-GB" b="0" i="0" u="none" strike="noStrike" cap="none" normalizeH="0" dirty="0" smtClean="0">
                <a:ln>
                  <a:noFill/>
                </a:ln>
                <a:solidFill>
                  <a:schemeClr val="tx1"/>
                </a:solidFill>
                <a:effectLst/>
                <a:latin typeface="Calibri" pitchFamily="34" charset="0"/>
                <a:cs typeface="Calibri" pitchFamily="34" charset="0"/>
              </a:rPr>
              <a:t>ased on the work for this LO so far, what you have learned and understood about the nature of employment, the Laws and the expected abilities needed for an ICT position. You may also specify what you have learned from the Merit Criteria in analysing current job documentation and specifications and highlight your understanding of these in the Progress Made section.</a:t>
            </a:r>
            <a:endParaRPr kumimoji="0" lang="en-GB" b="0" i="0" u="none" strike="noStrike" cap="none" normalizeH="0" baseline="0" dirty="0" smtClean="0">
              <a:ln>
                <a:noFill/>
              </a:ln>
              <a:solidFill>
                <a:schemeClr val="tx1"/>
              </a:solidFill>
              <a:effectLst/>
              <a:latin typeface="Calibri" pitchFamily="34" charset="0"/>
              <a:cs typeface="Calibri" pitchFamily="34" charset="0"/>
            </a:endParaRPr>
          </a:p>
        </p:txBody>
      </p:sp>
      <p:sp>
        <p:nvSpPr>
          <p:cNvPr id="10" name="Title 1"/>
          <p:cNvSpPr>
            <a:spLocks noGrp="1"/>
          </p:cNvSpPr>
          <p:nvPr>
            <p:ph type="title"/>
          </p:nvPr>
        </p:nvSpPr>
        <p:spPr>
          <a:xfrm>
            <a:off x="123328" y="188640"/>
            <a:ext cx="8841160" cy="432048"/>
          </a:xfrm>
        </p:spPr>
        <p:txBody>
          <a:bodyPr>
            <a:noAutofit/>
          </a:bodyPr>
          <a:lstStyle/>
          <a:p>
            <a:r>
              <a:rPr lang="en-GB" sz="2600" dirty="0" smtClean="0"/>
              <a:t>P7.2 – Personal Development Plan – Stage 1 – Review Point 1</a:t>
            </a:r>
            <a:endParaRPr lang="en-US" sz="2600" b="1" dirty="0"/>
          </a:p>
        </p:txBody>
      </p:sp>
      <p:graphicFrame>
        <p:nvGraphicFramePr>
          <p:cNvPr id="2" name="Table 1"/>
          <p:cNvGraphicFramePr>
            <a:graphicFrameLocks noGrp="1"/>
          </p:cNvGraphicFramePr>
          <p:nvPr>
            <p:extLst>
              <p:ext uri="{D42A27DB-BD31-4B8C-83A1-F6EECF244321}">
                <p14:modId xmlns:p14="http://schemas.microsoft.com/office/powerpoint/2010/main" val="3166548440"/>
              </p:ext>
            </p:extLst>
          </p:nvPr>
        </p:nvGraphicFramePr>
        <p:xfrm>
          <a:off x="179513" y="4725144"/>
          <a:ext cx="8784975" cy="1722502"/>
        </p:xfrm>
        <a:graphic>
          <a:graphicData uri="http://schemas.openxmlformats.org/drawingml/2006/table">
            <a:tbl>
              <a:tblPr firstRow="1" firstCol="1" bandRow="1">
                <a:tableStyleId>{5C22544A-7EE6-4342-B048-85BDC9FD1C3A}</a:tableStyleId>
              </a:tblPr>
              <a:tblGrid>
                <a:gridCol w="1512167"/>
                <a:gridCol w="7272808"/>
              </a:tblGrid>
              <a:tr h="164268">
                <a:tc gridSpan="2">
                  <a:txBody>
                    <a:bodyPr/>
                    <a:lstStyle/>
                    <a:p>
                      <a:pPr>
                        <a:lnSpc>
                          <a:spcPct val="115000"/>
                        </a:lnSpc>
                        <a:spcAft>
                          <a:spcPts val="0"/>
                        </a:spcAft>
                      </a:pPr>
                      <a:r>
                        <a:rPr lang="en-GB" sz="1100" dirty="0">
                          <a:effectLst/>
                        </a:rPr>
                        <a:t>Review Meeting 01</a:t>
                      </a:r>
                      <a:endParaRPr lang="en-GB" sz="1200" dirty="0">
                        <a:effectLst/>
                        <a:latin typeface="Calibri"/>
                        <a:ea typeface="Calibri"/>
                        <a:cs typeface="Times New Roman"/>
                      </a:endParaRPr>
                    </a:p>
                  </a:txBody>
                  <a:tcPr marL="64279" marR="64279" marT="0" marB="0"/>
                </a:tc>
                <a:tc hMerge="1">
                  <a:txBody>
                    <a:bodyPr/>
                    <a:lstStyle/>
                    <a:p>
                      <a:endParaRPr lang="en-GB"/>
                    </a:p>
                  </a:txBody>
                  <a:tcPr/>
                </a:tc>
              </a:tr>
              <a:tr h="164268">
                <a:tc>
                  <a:txBody>
                    <a:bodyPr/>
                    <a:lstStyle/>
                    <a:p>
                      <a:pPr>
                        <a:lnSpc>
                          <a:spcPct val="115000"/>
                        </a:lnSpc>
                        <a:spcAft>
                          <a:spcPts val="0"/>
                        </a:spcAft>
                      </a:pPr>
                      <a:r>
                        <a:rPr lang="en-GB" sz="1100">
                          <a:effectLst/>
                        </a:rPr>
                        <a:t>Development Need</a:t>
                      </a:r>
                      <a:endParaRPr lang="en-GB" sz="1200">
                        <a:effectLst/>
                        <a:latin typeface="Calibri"/>
                        <a:ea typeface="Calibri"/>
                        <a:cs typeface="Times New Roman"/>
                      </a:endParaRPr>
                    </a:p>
                  </a:txBody>
                  <a:tcPr marL="64279" marR="64279" marT="0" marB="0"/>
                </a:tc>
                <a:tc>
                  <a:txBody>
                    <a:bodyPr/>
                    <a:lstStyle/>
                    <a:p>
                      <a:pPr algn="ctr">
                        <a:lnSpc>
                          <a:spcPct val="115000"/>
                        </a:lnSpc>
                        <a:spcAft>
                          <a:spcPts val="0"/>
                        </a:spcAft>
                      </a:pPr>
                      <a:r>
                        <a:rPr lang="en-GB" sz="1100">
                          <a:effectLst/>
                        </a:rPr>
                        <a:t>Progress Made</a:t>
                      </a:r>
                      <a:endParaRPr lang="en-GB" sz="1200">
                        <a:effectLst/>
                        <a:latin typeface="Calibri"/>
                        <a:ea typeface="Calibri"/>
                        <a:cs typeface="Times New Roman"/>
                      </a:endParaRPr>
                    </a:p>
                  </a:txBody>
                  <a:tcPr marL="64279" marR="64279" marT="0" marB="0"/>
                </a:tc>
              </a:tr>
              <a:tr h="164268">
                <a:tc>
                  <a:txBody>
                    <a:bodyPr/>
                    <a:lstStyle/>
                    <a:p>
                      <a:pPr>
                        <a:lnSpc>
                          <a:spcPct val="115000"/>
                        </a:lnSpc>
                        <a:spcAft>
                          <a:spcPts val="0"/>
                        </a:spcAft>
                      </a:pPr>
                      <a:r>
                        <a:rPr lang="en-GB" sz="1100">
                          <a:effectLst/>
                        </a:rPr>
                        <a:t>1.</a:t>
                      </a:r>
                      <a:endParaRPr lang="en-GB" sz="1200">
                        <a:effectLst/>
                        <a:latin typeface="Calibri"/>
                        <a:ea typeface="Calibri"/>
                        <a:cs typeface="Times New Roman"/>
                      </a:endParaRPr>
                    </a:p>
                  </a:txBody>
                  <a:tcPr marL="64279" marR="64279" marT="0" marB="0"/>
                </a:tc>
                <a:tc>
                  <a:txBody>
                    <a:bodyPr/>
                    <a:lstStyle/>
                    <a:p>
                      <a:pPr>
                        <a:lnSpc>
                          <a:spcPct val="115000"/>
                        </a:lnSpc>
                        <a:spcAft>
                          <a:spcPts val="0"/>
                        </a:spcAft>
                      </a:pPr>
                      <a:r>
                        <a:rPr lang="en-GB" sz="1100" dirty="0">
                          <a:effectLst/>
                        </a:rPr>
                        <a:t> </a:t>
                      </a:r>
                      <a:endParaRPr lang="en-GB" sz="1200" dirty="0">
                        <a:effectLst/>
                        <a:latin typeface="Calibri"/>
                        <a:ea typeface="Calibri"/>
                        <a:cs typeface="Times New Roman"/>
                      </a:endParaRPr>
                    </a:p>
                  </a:txBody>
                  <a:tcPr marL="64279" marR="64279" marT="0" marB="0"/>
                </a:tc>
              </a:tr>
              <a:tr h="164268">
                <a:tc>
                  <a:txBody>
                    <a:bodyPr/>
                    <a:lstStyle/>
                    <a:p>
                      <a:pPr>
                        <a:lnSpc>
                          <a:spcPct val="115000"/>
                        </a:lnSpc>
                        <a:spcAft>
                          <a:spcPts val="0"/>
                        </a:spcAft>
                      </a:pPr>
                      <a:r>
                        <a:rPr lang="en-GB" sz="1100">
                          <a:effectLst/>
                        </a:rPr>
                        <a:t>2.</a:t>
                      </a:r>
                      <a:endParaRPr lang="en-GB" sz="1200">
                        <a:effectLst/>
                        <a:latin typeface="Calibri"/>
                        <a:ea typeface="Calibri"/>
                        <a:cs typeface="Times New Roman"/>
                      </a:endParaRPr>
                    </a:p>
                  </a:txBody>
                  <a:tcPr marL="64279" marR="64279" marT="0" marB="0"/>
                </a:tc>
                <a:tc>
                  <a:txBody>
                    <a:bodyPr/>
                    <a:lstStyle/>
                    <a:p>
                      <a:pPr>
                        <a:lnSpc>
                          <a:spcPct val="115000"/>
                        </a:lnSpc>
                        <a:spcAft>
                          <a:spcPts val="0"/>
                        </a:spcAft>
                      </a:pPr>
                      <a:r>
                        <a:rPr lang="en-GB" sz="1100">
                          <a:effectLst/>
                        </a:rPr>
                        <a:t> </a:t>
                      </a:r>
                      <a:endParaRPr lang="en-GB" sz="1200">
                        <a:effectLst/>
                        <a:latin typeface="Calibri"/>
                        <a:ea typeface="Calibri"/>
                        <a:cs typeface="Times New Roman"/>
                      </a:endParaRPr>
                    </a:p>
                  </a:txBody>
                  <a:tcPr marL="64279" marR="64279" marT="0" marB="0"/>
                </a:tc>
              </a:tr>
              <a:tr h="164268">
                <a:tc>
                  <a:txBody>
                    <a:bodyPr/>
                    <a:lstStyle/>
                    <a:p>
                      <a:pPr>
                        <a:lnSpc>
                          <a:spcPct val="115000"/>
                        </a:lnSpc>
                        <a:spcAft>
                          <a:spcPts val="0"/>
                        </a:spcAft>
                      </a:pPr>
                      <a:r>
                        <a:rPr lang="en-GB" sz="1100">
                          <a:effectLst/>
                        </a:rPr>
                        <a:t>3.</a:t>
                      </a:r>
                      <a:endParaRPr lang="en-GB" sz="1200">
                        <a:effectLst/>
                        <a:latin typeface="Calibri"/>
                        <a:ea typeface="Calibri"/>
                        <a:cs typeface="Times New Roman"/>
                      </a:endParaRPr>
                    </a:p>
                  </a:txBody>
                  <a:tcPr marL="64279" marR="64279" marT="0" marB="0"/>
                </a:tc>
                <a:tc>
                  <a:txBody>
                    <a:bodyPr/>
                    <a:lstStyle/>
                    <a:p>
                      <a:pPr>
                        <a:lnSpc>
                          <a:spcPct val="115000"/>
                        </a:lnSpc>
                        <a:spcAft>
                          <a:spcPts val="0"/>
                        </a:spcAft>
                      </a:pPr>
                      <a:r>
                        <a:rPr lang="en-GB" sz="1100">
                          <a:effectLst/>
                        </a:rPr>
                        <a:t> </a:t>
                      </a:r>
                      <a:endParaRPr lang="en-GB" sz="1200">
                        <a:effectLst/>
                        <a:latin typeface="Calibri"/>
                        <a:ea typeface="Calibri"/>
                        <a:cs typeface="Times New Roman"/>
                      </a:endParaRPr>
                    </a:p>
                  </a:txBody>
                  <a:tcPr marL="64279" marR="64279" marT="0" marB="0"/>
                </a:tc>
              </a:tr>
              <a:tr h="164268">
                <a:tc>
                  <a:txBody>
                    <a:bodyPr/>
                    <a:lstStyle/>
                    <a:p>
                      <a:pPr>
                        <a:lnSpc>
                          <a:spcPct val="115000"/>
                        </a:lnSpc>
                        <a:spcAft>
                          <a:spcPts val="0"/>
                        </a:spcAft>
                      </a:pPr>
                      <a:r>
                        <a:rPr lang="en-GB" sz="1100">
                          <a:effectLst/>
                        </a:rPr>
                        <a:t>4.</a:t>
                      </a:r>
                      <a:endParaRPr lang="en-GB" sz="1200">
                        <a:effectLst/>
                        <a:latin typeface="Calibri"/>
                        <a:ea typeface="Calibri"/>
                        <a:cs typeface="Times New Roman"/>
                      </a:endParaRPr>
                    </a:p>
                  </a:txBody>
                  <a:tcPr marL="64279" marR="64279" marT="0" marB="0"/>
                </a:tc>
                <a:tc>
                  <a:txBody>
                    <a:bodyPr/>
                    <a:lstStyle/>
                    <a:p>
                      <a:pPr>
                        <a:lnSpc>
                          <a:spcPct val="115000"/>
                        </a:lnSpc>
                        <a:spcAft>
                          <a:spcPts val="0"/>
                        </a:spcAft>
                      </a:pPr>
                      <a:r>
                        <a:rPr lang="en-GB" sz="1100">
                          <a:effectLst/>
                        </a:rPr>
                        <a:t> </a:t>
                      </a:r>
                      <a:endParaRPr lang="en-GB" sz="1200">
                        <a:effectLst/>
                        <a:latin typeface="Calibri"/>
                        <a:ea typeface="Calibri"/>
                        <a:cs typeface="Times New Roman"/>
                      </a:endParaRPr>
                    </a:p>
                  </a:txBody>
                  <a:tcPr marL="64279" marR="64279" marT="0" marB="0"/>
                </a:tc>
              </a:tr>
              <a:tr h="164268">
                <a:tc>
                  <a:txBody>
                    <a:bodyPr/>
                    <a:lstStyle/>
                    <a:p>
                      <a:pPr>
                        <a:lnSpc>
                          <a:spcPct val="115000"/>
                        </a:lnSpc>
                        <a:spcAft>
                          <a:spcPts val="0"/>
                        </a:spcAft>
                      </a:pPr>
                      <a:r>
                        <a:rPr lang="en-GB" sz="1100">
                          <a:effectLst/>
                        </a:rPr>
                        <a:t>5.</a:t>
                      </a:r>
                      <a:endParaRPr lang="en-GB" sz="1200">
                        <a:effectLst/>
                        <a:latin typeface="Calibri"/>
                        <a:ea typeface="Calibri"/>
                        <a:cs typeface="Times New Roman"/>
                      </a:endParaRPr>
                    </a:p>
                  </a:txBody>
                  <a:tcPr marL="64279" marR="64279" marT="0" marB="0"/>
                </a:tc>
                <a:tc>
                  <a:txBody>
                    <a:bodyPr/>
                    <a:lstStyle/>
                    <a:p>
                      <a:pPr>
                        <a:lnSpc>
                          <a:spcPct val="115000"/>
                        </a:lnSpc>
                        <a:spcAft>
                          <a:spcPts val="0"/>
                        </a:spcAft>
                      </a:pPr>
                      <a:r>
                        <a:rPr lang="en-GB" sz="1100">
                          <a:effectLst/>
                        </a:rPr>
                        <a:t> </a:t>
                      </a:r>
                      <a:endParaRPr lang="en-GB" sz="1200">
                        <a:effectLst/>
                        <a:latin typeface="Calibri"/>
                        <a:ea typeface="Calibri"/>
                        <a:cs typeface="Times New Roman"/>
                      </a:endParaRPr>
                    </a:p>
                  </a:txBody>
                  <a:tcPr marL="64279" marR="64279" marT="0" marB="0"/>
                </a:tc>
              </a:tr>
              <a:tr h="164268">
                <a:tc>
                  <a:txBody>
                    <a:bodyPr/>
                    <a:lstStyle/>
                    <a:p>
                      <a:pPr>
                        <a:lnSpc>
                          <a:spcPct val="115000"/>
                        </a:lnSpc>
                        <a:spcAft>
                          <a:spcPts val="0"/>
                        </a:spcAft>
                      </a:pPr>
                      <a:r>
                        <a:rPr lang="en-GB" sz="1100">
                          <a:effectLst/>
                        </a:rPr>
                        <a:t>6.</a:t>
                      </a:r>
                      <a:endParaRPr lang="en-GB" sz="1200">
                        <a:effectLst/>
                        <a:latin typeface="Calibri"/>
                        <a:ea typeface="Calibri"/>
                        <a:cs typeface="Times New Roman"/>
                      </a:endParaRPr>
                    </a:p>
                  </a:txBody>
                  <a:tcPr marL="64279" marR="64279" marT="0" marB="0"/>
                </a:tc>
                <a:tc>
                  <a:txBody>
                    <a:bodyPr/>
                    <a:lstStyle/>
                    <a:p>
                      <a:pPr>
                        <a:lnSpc>
                          <a:spcPct val="115000"/>
                        </a:lnSpc>
                        <a:spcAft>
                          <a:spcPts val="0"/>
                        </a:spcAft>
                      </a:pPr>
                      <a:r>
                        <a:rPr lang="en-GB" sz="1100">
                          <a:effectLst/>
                        </a:rPr>
                        <a:t> </a:t>
                      </a:r>
                      <a:endParaRPr lang="en-GB" sz="1200">
                        <a:effectLst/>
                        <a:latin typeface="Calibri"/>
                        <a:ea typeface="Calibri"/>
                        <a:cs typeface="Times New Roman"/>
                      </a:endParaRPr>
                    </a:p>
                  </a:txBody>
                  <a:tcPr marL="64279" marR="64279" marT="0" marB="0"/>
                </a:tc>
              </a:tr>
              <a:tr h="164268">
                <a:tc gridSpan="2">
                  <a:txBody>
                    <a:bodyPr/>
                    <a:lstStyle/>
                    <a:p>
                      <a:pPr>
                        <a:lnSpc>
                          <a:spcPct val="115000"/>
                        </a:lnSpc>
                        <a:spcAft>
                          <a:spcPts val="0"/>
                        </a:spcAft>
                      </a:pPr>
                      <a:r>
                        <a:rPr lang="en-GB" sz="1100" dirty="0">
                          <a:effectLst/>
                        </a:rPr>
                        <a:t>Signed:</a:t>
                      </a:r>
                      <a:endParaRPr lang="en-GB" sz="1200" dirty="0">
                        <a:effectLst/>
                        <a:latin typeface="Calibri"/>
                        <a:ea typeface="Calibri"/>
                        <a:cs typeface="Times New Roman"/>
                      </a:endParaRPr>
                    </a:p>
                  </a:txBody>
                  <a:tcPr marL="64279" marR="64279" marT="0" marB="0"/>
                </a:tc>
                <a:tc hMerge="1">
                  <a:txBody>
                    <a:bodyPr/>
                    <a:lstStyle/>
                    <a:p>
                      <a:endParaRPr lang="en-GB"/>
                    </a:p>
                  </a:txBody>
                  <a:tcPr/>
                </a:tc>
              </a:tr>
            </a:tbl>
          </a:graphicData>
        </a:graphic>
      </p:graphicFrame>
    </p:spTree>
    <p:extLst>
      <p:ext uri="{BB962C8B-B14F-4D97-AF65-F5344CB8AC3E}">
        <p14:creationId xmlns:p14="http://schemas.microsoft.com/office/powerpoint/2010/main" val="244524353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692696"/>
            <a:ext cx="8784976" cy="5904656"/>
          </a:xfrm>
        </p:spPr>
        <p:txBody>
          <a:bodyPr>
            <a:noAutofit/>
          </a:bodyPr>
          <a:lstStyle/>
          <a:p>
            <a:pPr marL="3175" indent="0">
              <a:buNone/>
            </a:pPr>
            <a:r>
              <a:rPr lang="en-GB" sz="1600" b="1" dirty="0" smtClean="0"/>
              <a:t>P1.1 - </a:t>
            </a:r>
            <a:r>
              <a:rPr lang="en-GB" sz="1600" b="1" dirty="0"/>
              <a:t>Task </a:t>
            </a:r>
            <a:r>
              <a:rPr lang="en-GB" sz="1600" b="1" dirty="0" smtClean="0"/>
              <a:t>01 - </a:t>
            </a:r>
            <a:r>
              <a:rPr lang="en-GB" sz="1600" dirty="0" smtClean="0"/>
              <a:t>Produce </a:t>
            </a:r>
            <a:r>
              <a:rPr lang="en-GB" sz="1600" dirty="0"/>
              <a:t>a </a:t>
            </a:r>
            <a:r>
              <a:rPr lang="en-GB" sz="1600" b="1" dirty="0"/>
              <a:t>report</a:t>
            </a:r>
            <a:r>
              <a:rPr lang="en-GB" sz="1600" dirty="0"/>
              <a:t> that identifies and explains the different personal attributes required during a candidates employability</a:t>
            </a:r>
            <a:r>
              <a:rPr lang="en-GB" sz="1600" dirty="0" smtClean="0"/>
              <a:t>.</a:t>
            </a:r>
          </a:p>
          <a:p>
            <a:pPr marL="3175" indent="0">
              <a:buNone/>
            </a:pPr>
            <a:r>
              <a:rPr lang="en-GB" sz="1600" b="1" dirty="0">
                <a:ea typeface="Calibri" pitchFamily="34" charset="0"/>
              </a:rPr>
              <a:t>P7.1 – Task 02 - </a:t>
            </a:r>
            <a:r>
              <a:rPr lang="en-GB" sz="1600" dirty="0"/>
              <a:t>Produce a first stage personal development plan.</a:t>
            </a:r>
            <a:endParaRPr lang="en-GB" sz="1600" dirty="0">
              <a:ea typeface="Calibri" pitchFamily="34" charset="0"/>
            </a:endParaRPr>
          </a:p>
          <a:p>
            <a:pPr marL="3175" indent="0">
              <a:buNone/>
            </a:pPr>
            <a:r>
              <a:rPr lang="en-GB" sz="1600" b="1" dirty="0" smtClean="0"/>
              <a:t>P1.2 </a:t>
            </a:r>
            <a:r>
              <a:rPr lang="en-GB" sz="1600" b="1" dirty="0"/>
              <a:t>- Task 03 </a:t>
            </a:r>
            <a:r>
              <a:rPr lang="en-GB" sz="1600" dirty="0"/>
              <a:t>- Produce a </a:t>
            </a:r>
            <a:r>
              <a:rPr lang="en-GB" sz="1600" b="1" dirty="0"/>
              <a:t>report</a:t>
            </a:r>
            <a:r>
              <a:rPr lang="en-GB" sz="1600" dirty="0"/>
              <a:t> describing the problems, dangers and preventative measures employees/employers need to take to prevent injury or injuring others who use ICT equipment.</a:t>
            </a:r>
          </a:p>
          <a:p>
            <a:pPr marL="3175" indent="0">
              <a:buNone/>
            </a:pPr>
            <a:r>
              <a:rPr lang="en-GB" sz="1600" b="1" dirty="0" smtClean="0"/>
              <a:t>P1.3 </a:t>
            </a:r>
            <a:r>
              <a:rPr lang="en-GB" sz="1600" b="1" dirty="0"/>
              <a:t>- Task 04 </a:t>
            </a:r>
            <a:r>
              <a:rPr lang="en-GB" sz="1600" dirty="0"/>
              <a:t>- Produce a </a:t>
            </a:r>
            <a:r>
              <a:rPr lang="en-GB" sz="1600" b="1" dirty="0"/>
              <a:t>report</a:t>
            </a:r>
            <a:r>
              <a:rPr lang="en-GB" sz="1600" dirty="0"/>
              <a:t> describing the risks and the measures employees/employers need to consider when dealing within data held</a:t>
            </a:r>
          </a:p>
          <a:p>
            <a:pPr marL="3175" indent="0">
              <a:buNone/>
            </a:pPr>
            <a:r>
              <a:rPr lang="en-GB" sz="1600" b="1" dirty="0" smtClean="0"/>
              <a:t>P1.4</a:t>
            </a:r>
            <a:r>
              <a:rPr lang="en-GB" sz="1600" dirty="0" smtClean="0"/>
              <a:t> </a:t>
            </a:r>
            <a:r>
              <a:rPr lang="en-GB" sz="1600" dirty="0"/>
              <a:t>– </a:t>
            </a:r>
            <a:r>
              <a:rPr lang="en-GB" sz="1600" b="1" dirty="0"/>
              <a:t>Task 05 – </a:t>
            </a:r>
            <a:r>
              <a:rPr lang="en-GB" sz="1600" dirty="0"/>
              <a:t>Describe the intention of the Copyright Act and describe the risks and the measures you need to take to prevent illegal use of resources.</a:t>
            </a:r>
          </a:p>
          <a:p>
            <a:pPr marL="3175" indent="0">
              <a:buNone/>
            </a:pPr>
            <a:r>
              <a:rPr lang="en-GB" sz="1600" b="1" dirty="0" smtClean="0"/>
              <a:t>P1.5</a:t>
            </a:r>
            <a:r>
              <a:rPr lang="en-GB" sz="1600" dirty="0" smtClean="0"/>
              <a:t> </a:t>
            </a:r>
            <a:r>
              <a:rPr lang="en-GB" sz="1600" dirty="0"/>
              <a:t>– </a:t>
            </a:r>
            <a:r>
              <a:rPr lang="en-GB" sz="1600" b="1" dirty="0"/>
              <a:t>Task 06 – </a:t>
            </a:r>
            <a:r>
              <a:rPr lang="en-GB" sz="1600" dirty="0"/>
              <a:t>Describe the intention of the Computer Misuse Act, and describe the risks and the measures you need to take to prevent illegal use or access to resources.</a:t>
            </a:r>
          </a:p>
          <a:p>
            <a:pPr marL="3175" indent="0">
              <a:buNone/>
            </a:pPr>
            <a:r>
              <a:rPr lang="en-GB" sz="1600" b="1" dirty="0" smtClean="0"/>
              <a:t>P1.6</a:t>
            </a:r>
            <a:r>
              <a:rPr lang="en-GB" sz="1600" dirty="0" smtClean="0"/>
              <a:t> </a:t>
            </a:r>
            <a:r>
              <a:rPr lang="en-GB" sz="1600" dirty="0"/>
              <a:t>– </a:t>
            </a:r>
            <a:r>
              <a:rPr lang="en-GB" sz="1600" b="1" dirty="0"/>
              <a:t>Task 07 – </a:t>
            </a:r>
            <a:r>
              <a:rPr lang="en-GB" sz="1600" dirty="0"/>
              <a:t>Describe how a Contract of Employment and Job Description can be used to limit the suitability of candidates for jobs.</a:t>
            </a:r>
          </a:p>
          <a:p>
            <a:pPr marL="3175" lvl="0" indent="0">
              <a:buNone/>
            </a:pPr>
            <a:r>
              <a:rPr lang="en-GB" sz="1600" b="1" dirty="0" smtClean="0"/>
              <a:t>M1.1 </a:t>
            </a:r>
            <a:r>
              <a:rPr lang="en-GB" sz="1600" b="1" dirty="0"/>
              <a:t>– Task 08 - </a:t>
            </a:r>
            <a:r>
              <a:rPr lang="en-GB" sz="1600" dirty="0"/>
              <a:t>Pick 2 jobs role from the list above, and highlight the key personal attributes required based on the job specification - include job advert selected</a:t>
            </a:r>
          </a:p>
          <a:p>
            <a:pPr marL="3175" indent="0">
              <a:buNone/>
            </a:pPr>
            <a:r>
              <a:rPr lang="en-GB" sz="1600" b="1" dirty="0" smtClean="0"/>
              <a:t>M1.2 </a:t>
            </a:r>
            <a:r>
              <a:rPr lang="en-GB" sz="1600" b="1" dirty="0"/>
              <a:t>– Task 09 – </a:t>
            </a:r>
            <a:r>
              <a:rPr lang="en-GB" sz="1600" dirty="0"/>
              <a:t>Within a table, </a:t>
            </a:r>
            <a:r>
              <a:rPr lang="en-GB" sz="1600" dirty="0">
                <a:solidFill>
                  <a:schemeClr val="dk1"/>
                </a:solidFill>
              </a:rPr>
              <a:t>explain the different personal skills that employers may require for specific IT job roles </a:t>
            </a:r>
            <a:r>
              <a:rPr lang="en-GB" sz="1600" dirty="0" smtClean="0"/>
              <a:t>selected.</a:t>
            </a:r>
          </a:p>
          <a:p>
            <a:pPr marL="0" indent="0">
              <a:buNone/>
            </a:pPr>
            <a:r>
              <a:rPr lang="en-GB" sz="1600" b="1" dirty="0">
                <a:ea typeface="Calibri" pitchFamily="34" charset="0"/>
              </a:rPr>
              <a:t>P7.2 – Task 10 – </a:t>
            </a:r>
            <a:r>
              <a:rPr lang="en-GB" sz="1600" dirty="0"/>
              <a:t>Complete the Review Meeting 1, outlining the current development needs for the jobs specified as Stage 1 of your personal development plan</a:t>
            </a:r>
            <a:r>
              <a:rPr lang="en-GB" sz="1600" dirty="0" smtClean="0"/>
              <a:t>.</a:t>
            </a:r>
            <a:endParaRPr lang="en-GB" sz="1800" b="1" i="1" dirty="0" smtClean="0"/>
          </a:p>
        </p:txBody>
      </p:sp>
      <p:sp>
        <p:nvSpPr>
          <p:cNvPr id="2" name="Title 1"/>
          <p:cNvSpPr>
            <a:spLocks noGrp="1"/>
          </p:cNvSpPr>
          <p:nvPr>
            <p:ph type="title"/>
          </p:nvPr>
        </p:nvSpPr>
        <p:spPr>
          <a:xfrm>
            <a:off x="123328" y="116632"/>
            <a:ext cx="8481120" cy="432048"/>
          </a:xfrm>
        </p:spPr>
        <p:txBody>
          <a:bodyPr>
            <a:noAutofit/>
          </a:bodyPr>
          <a:lstStyle/>
          <a:p>
            <a:r>
              <a:rPr lang="en-GB" sz="4000" b="1" dirty="0" smtClean="0"/>
              <a:t> Assessment </a:t>
            </a:r>
            <a:r>
              <a:rPr lang="en-GB" sz="4000" b="1" dirty="0" smtClean="0"/>
              <a:t>Tasks – P1 and M1</a:t>
            </a:r>
            <a:endParaRPr lang="en-US" sz="4000" b="1" dirty="0"/>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2844" y="661158"/>
            <a:ext cx="8858312" cy="5072098"/>
          </a:xfrm>
        </p:spPr>
        <p:txBody>
          <a:bodyPr>
            <a:noAutofit/>
          </a:bodyPr>
          <a:lstStyle/>
          <a:p>
            <a:pPr marL="255588" indent="-255588"/>
            <a:r>
              <a:rPr lang="en-GB" sz="1800" dirty="0" smtClean="0"/>
              <a:t>Learners </a:t>
            </a:r>
            <a:r>
              <a:rPr lang="en-GB" sz="1800" dirty="0"/>
              <a:t>should be taught the attributes that an employer values – if possible managers from local companies could come in for a visit and talk to learners regarding company expectations and the responsibilities of the company in terms of Health and Safety and their other statutory legal requirements. Learners should be encouraged to visit local companies to see how they operate and talk to employees as to the expectations that the company has on them to understand different working practices. They may wish to talk to friends and family who work or interview them as to the expectations of their company and job roles. </a:t>
            </a:r>
          </a:p>
          <a:p>
            <a:pPr marL="255588" indent="-255588"/>
            <a:r>
              <a:rPr lang="en-GB" sz="1800" dirty="0"/>
              <a:t>Learners should consider different requirements for different areas of the IT industry this may be network managers/technicians, game designers, programmers etc. Learners should be given job advertisements in local/ national newspapers and recruitment websites to review, to gain an understanding of the job requirements, skills and qualifications involved in getting these positions. These requirements should be discussed with the tutor and other members of the group. </a:t>
            </a:r>
          </a:p>
          <a:p>
            <a:pPr marL="255588" indent="-255588"/>
            <a:r>
              <a:rPr lang="en-GB" sz="1800" dirty="0"/>
              <a:t>Learners should also be taught about their responsibilities as employees within a workplace and the legislation that affects the workplace and them as individuals. They should research this, looking at contracts of employment to appreciate the behaviours they would need to apply when employed in any workplace. </a:t>
            </a:r>
            <a:endParaRPr lang="en-GB" sz="1600" dirty="0" smtClean="0"/>
          </a:p>
        </p:txBody>
      </p:sp>
      <p:sp>
        <p:nvSpPr>
          <p:cNvPr id="2" name="Title 1"/>
          <p:cNvSpPr>
            <a:spLocks noGrp="1"/>
          </p:cNvSpPr>
          <p:nvPr>
            <p:ph type="title"/>
          </p:nvPr>
        </p:nvSpPr>
        <p:spPr>
          <a:xfrm>
            <a:off x="107504" y="116632"/>
            <a:ext cx="8928992" cy="452568"/>
          </a:xfrm>
        </p:spPr>
        <p:txBody>
          <a:bodyPr>
            <a:normAutofit fontScale="90000"/>
          </a:bodyPr>
          <a:lstStyle/>
          <a:p>
            <a:r>
              <a:rPr lang="en-GB" b="1" dirty="0" smtClean="0"/>
              <a:t> Assessment Scenario</a:t>
            </a:r>
            <a:endParaRPr lang="en-US" b="1" dirty="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692696"/>
            <a:ext cx="8784976" cy="4929222"/>
          </a:xfrm>
        </p:spPr>
        <p:txBody>
          <a:bodyPr>
            <a:noAutofit/>
          </a:bodyPr>
          <a:lstStyle/>
          <a:p>
            <a:pPr marL="271463" indent="-255588"/>
            <a:r>
              <a:rPr lang="en-GB" sz="2400" b="1" dirty="0" smtClean="0"/>
              <a:t>Assessment Criteria P1 - </a:t>
            </a:r>
            <a:r>
              <a:rPr lang="en-GB" sz="2400" dirty="0" smtClean="0"/>
              <a:t>The </a:t>
            </a:r>
            <a:r>
              <a:rPr lang="en-GB" sz="2400" dirty="0"/>
              <a:t>assessment criteria could be evidenced by the use of an information booklet produced by the learners or in the form of a report. It is important that all areas of the teaching content are covered with examples to show a depth of understanding. Learners may choose to relate the leaflet to a specific job role to help them focus on the particular attributes required. </a:t>
            </a:r>
          </a:p>
          <a:p>
            <a:pPr marL="271463" indent="-255588"/>
            <a:r>
              <a:rPr lang="en-GB" sz="2400" b="1" dirty="0"/>
              <a:t>Assessment Criteria </a:t>
            </a:r>
            <a:r>
              <a:rPr lang="en-GB" sz="2400" b="1" dirty="0" smtClean="0"/>
              <a:t>M1 </a:t>
            </a:r>
            <a:r>
              <a:rPr lang="en-GB" sz="2400" b="1" dirty="0"/>
              <a:t>- </a:t>
            </a:r>
            <a:r>
              <a:rPr lang="en-GB" sz="2400" dirty="0" smtClean="0"/>
              <a:t>M1 </a:t>
            </a:r>
            <a:r>
              <a:rPr lang="en-GB" sz="2400" dirty="0"/>
              <a:t>could be evidenced in the form of a table detailing personal skills required for a range (three or more) of different job roles and may be an extension to P1. Learners must show knowledge and understanding of the requirements across different roles within the IT sector and the different personal skills depending on role and be able to explain these. The use of sourced job descriptions could further enhance the learners work.</a:t>
            </a:r>
            <a:endParaRPr lang="en-GB" sz="2400" dirty="0" smtClean="0"/>
          </a:p>
        </p:txBody>
      </p:sp>
      <p:sp>
        <p:nvSpPr>
          <p:cNvPr id="2" name="Title 1"/>
          <p:cNvSpPr>
            <a:spLocks noGrp="1"/>
          </p:cNvSpPr>
          <p:nvPr>
            <p:ph type="title"/>
          </p:nvPr>
        </p:nvSpPr>
        <p:spPr>
          <a:xfrm>
            <a:off x="107504" y="116632"/>
            <a:ext cx="8964488" cy="452568"/>
          </a:xfrm>
        </p:spPr>
        <p:txBody>
          <a:bodyPr>
            <a:normAutofit fontScale="90000"/>
          </a:bodyPr>
          <a:lstStyle/>
          <a:p>
            <a:r>
              <a:rPr lang="en-GB" b="1" dirty="0" smtClean="0"/>
              <a:t> Assessment Criteria</a:t>
            </a:r>
            <a:endParaRPr lang="en-US" b="1" dirty="0"/>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662868"/>
            <a:ext cx="8568952" cy="4782356"/>
          </a:xfrm>
        </p:spPr>
        <p:txBody>
          <a:bodyPr>
            <a:noAutofit/>
          </a:bodyPr>
          <a:lstStyle/>
          <a:p>
            <a:pPr marL="0" indent="0">
              <a:buNone/>
            </a:pPr>
            <a:r>
              <a:rPr lang="en-GB" sz="1700" dirty="0" smtClean="0"/>
              <a:t>It is tough enough to get a job in the real world, to know what an employer is looking for on a CV, to know what to put into the letter of application. All companies differ in what they are looking for in a member of staff, and all jobs are different, requiring different attributes depending on the nature of the job. Think of the different levels of expectations that is required by a teacher through the years at Secondary Education, a high level of subject knowledge at 6</a:t>
            </a:r>
            <a:r>
              <a:rPr lang="en-GB" sz="1700" baseline="30000" dirty="0" smtClean="0"/>
              <a:t>th</a:t>
            </a:r>
            <a:r>
              <a:rPr lang="en-GB" sz="1700" dirty="0" smtClean="0"/>
              <a:t> form, a better means of adapting information for a target audience at year 07, crowd control and a compromise at Year 10 and 11.</a:t>
            </a:r>
          </a:p>
          <a:p>
            <a:pPr marL="0" indent="0">
              <a:buNone/>
            </a:pPr>
            <a:r>
              <a:rPr lang="en-GB" sz="1700" dirty="0" smtClean="0"/>
              <a:t>Similarly in business there are different clients that require a different level of managing, a customer at the till, a manager within the company, corporate clients, stakeholders, suppliers etc. Having the friendliness to deal with a till customer is not the same required skill as the degree of professional management as dealing with corporate customers, this requires a different level of maturity, of professional language, of dress code and appearance and a different level of preparation necessary to produce the same result, a happy client.</a:t>
            </a:r>
          </a:p>
          <a:p>
            <a:pPr marL="0" indent="0">
              <a:buNone/>
            </a:pPr>
            <a:r>
              <a:rPr lang="en-GB" sz="1700" b="1" dirty="0" smtClean="0"/>
              <a:t>P1.1 </a:t>
            </a:r>
            <a:r>
              <a:rPr lang="en-GB" sz="1700" b="1" dirty="0"/>
              <a:t>– </a:t>
            </a:r>
            <a:r>
              <a:rPr lang="en-GB" sz="1700" b="1" dirty="0"/>
              <a:t>Task </a:t>
            </a:r>
            <a:r>
              <a:rPr lang="en-GB" sz="1700" b="1" dirty="0" smtClean="0"/>
              <a:t>01 </a:t>
            </a:r>
            <a:r>
              <a:rPr lang="en-GB" sz="1700" b="1" dirty="0"/>
              <a:t>– </a:t>
            </a:r>
            <a:r>
              <a:rPr lang="en-GB" sz="1700" dirty="0" smtClean="0"/>
              <a:t>Produce </a:t>
            </a:r>
            <a:r>
              <a:rPr lang="en-GB" sz="1700" dirty="0"/>
              <a:t>a </a:t>
            </a:r>
            <a:r>
              <a:rPr lang="en-GB" sz="1700" b="1" dirty="0"/>
              <a:t>report</a:t>
            </a:r>
            <a:r>
              <a:rPr lang="en-GB" sz="1700" dirty="0"/>
              <a:t> that identifies and explains the different personal attributes required during a candidates </a:t>
            </a:r>
            <a:r>
              <a:rPr lang="en-GB" sz="1700" dirty="0" smtClean="0"/>
              <a:t>employability.</a:t>
            </a:r>
          </a:p>
          <a:p>
            <a:pPr marL="0" indent="0">
              <a:buNone/>
            </a:pPr>
            <a:r>
              <a:rPr lang="en-GB" sz="1700" dirty="0" smtClean="0"/>
              <a:t>This report needs to discuss the </a:t>
            </a:r>
            <a:r>
              <a:rPr lang="en-GB" sz="1700" b="1" dirty="0" smtClean="0"/>
              <a:t>attributes an employer values </a:t>
            </a:r>
            <a:r>
              <a:rPr lang="en-GB" sz="1700" dirty="0" smtClean="0"/>
              <a:t>and the </a:t>
            </a:r>
            <a:r>
              <a:rPr lang="en-GB" sz="1700" b="1" dirty="0" smtClean="0"/>
              <a:t>employability skill sets </a:t>
            </a:r>
            <a:r>
              <a:rPr lang="en-GB" sz="1700" dirty="0" smtClean="0"/>
              <a:t>of the  the following:</a:t>
            </a:r>
            <a:endParaRPr lang="en-GB" sz="1700" dirty="0"/>
          </a:p>
        </p:txBody>
      </p:sp>
      <p:sp>
        <p:nvSpPr>
          <p:cNvPr id="2" name="Title 1"/>
          <p:cNvSpPr>
            <a:spLocks noGrp="1"/>
          </p:cNvSpPr>
          <p:nvPr>
            <p:ph type="title"/>
          </p:nvPr>
        </p:nvSpPr>
        <p:spPr>
          <a:xfrm>
            <a:off x="107504" y="44624"/>
            <a:ext cx="8928992" cy="504056"/>
          </a:xfrm>
        </p:spPr>
        <p:txBody>
          <a:bodyPr>
            <a:noAutofit/>
          </a:bodyPr>
          <a:lstStyle/>
          <a:p>
            <a:r>
              <a:rPr lang="en-GB" sz="2400" dirty="0" smtClean="0"/>
              <a:t>P1.1 - Personal Attributes </a:t>
            </a:r>
            <a:r>
              <a:rPr lang="en-GB" sz="2400" dirty="0"/>
              <a:t>valued by </a:t>
            </a:r>
            <a:r>
              <a:rPr lang="en-GB" sz="2400" dirty="0" smtClean="0"/>
              <a:t>employers – Report Introduction</a:t>
            </a:r>
            <a:endParaRPr lang="en-US" sz="1600" dirty="0"/>
          </a:p>
        </p:txBody>
      </p:sp>
      <p:graphicFrame>
        <p:nvGraphicFramePr>
          <p:cNvPr id="8" name="Table 7"/>
          <p:cNvGraphicFramePr>
            <a:graphicFrameLocks noGrp="1"/>
          </p:cNvGraphicFramePr>
          <p:nvPr>
            <p:extLst>
              <p:ext uri="{D42A27DB-BD31-4B8C-83A1-F6EECF244321}">
                <p14:modId xmlns:p14="http://schemas.microsoft.com/office/powerpoint/2010/main" val="1921552715"/>
              </p:ext>
            </p:extLst>
          </p:nvPr>
        </p:nvGraphicFramePr>
        <p:xfrm>
          <a:off x="323528" y="5412824"/>
          <a:ext cx="8640960" cy="1112520"/>
        </p:xfrm>
        <a:graphic>
          <a:graphicData uri="http://schemas.openxmlformats.org/drawingml/2006/table">
            <a:tbl>
              <a:tblPr firstRow="1" bandRow="1">
                <a:tableStyleId>{5C22544A-7EE6-4342-B048-85BDC9FD1C3A}</a:tableStyleId>
              </a:tblPr>
              <a:tblGrid>
                <a:gridCol w="2160240"/>
                <a:gridCol w="2160240"/>
                <a:gridCol w="2160240"/>
                <a:gridCol w="2160240"/>
              </a:tblGrid>
              <a:tr h="370840">
                <a:tc>
                  <a:txBody>
                    <a:bodyPr/>
                    <a:lstStyle/>
                    <a:p>
                      <a:pPr algn="ctr"/>
                      <a:r>
                        <a:rPr lang="en-GB" sz="1400" b="1" dirty="0" smtClean="0"/>
                        <a:t>Title and Index</a:t>
                      </a:r>
                      <a:endParaRPr lang="en-GB" sz="1400" b="1" dirty="0"/>
                    </a:p>
                  </a:txBody>
                  <a:tcPr/>
                </a:tc>
                <a:tc>
                  <a:txBody>
                    <a:bodyPr/>
                    <a:lstStyle/>
                    <a:p>
                      <a:pPr algn="ctr"/>
                      <a:r>
                        <a:rPr lang="en-GB" sz="1400" b="1" dirty="0" smtClean="0"/>
                        <a:t>Introduction</a:t>
                      </a:r>
                      <a:endParaRPr lang="en-GB" sz="1400" b="1" dirty="0"/>
                    </a:p>
                  </a:txBody>
                  <a:tcPr/>
                </a:tc>
                <a:tc>
                  <a:txBody>
                    <a:bodyPr/>
                    <a:lstStyle/>
                    <a:p>
                      <a:pPr algn="ctr"/>
                      <a:r>
                        <a:rPr lang="en-GB" sz="1400" b="1" dirty="0" smtClean="0"/>
                        <a:t>Problem Solving</a:t>
                      </a:r>
                      <a:endParaRPr lang="en-GB" sz="1400" b="1" dirty="0"/>
                    </a:p>
                  </a:txBody>
                  <a:tcPr/>
                </a:tc>
                <a:tc>
                  <a:txBody>
                    <a:bodyPr/>
                    <a:lstStyle/>
                    <a:p>
                      <a:pPr algn="ctr"/>
                      <a:r>
                        <a:rPr lang="en-GB" sz="1400" b="1" dirty="0" smtClean="0"/>
                        <a:t>Team Player</a:t>
                      </a:r>
                      <a:endParaRPr lang="en-GB" sz="1400" b="1" dirty="0"/>
                    </a:p>
                  </a:txBody>
                  <a:tcPr/>
                </a:tc>
              </a:tr>
              <a:tr h="370840">
                <a:tc>
                  <a:txBody>
                    <a:bodyPr/>
                    <a:lstStyle/>
                    <a:p>
                      <a:pPr algn="ctr"/>
                      <a:r>
                        <a:rPr lang="en-GB" sz="1400" b="1" dirty="0" smtClean="0"/>
                        <a:t>Business Skills</a:t>
                      </a:r>
                      <a:endParaRPr lang="en-GB" sz="1400" b="1" dirty="0"/>
                    </a:p>
                  </a:txBody>
                  <a:tcPr/>
                </a:tc>
                <a:tc>
                  <a:txBody>
                    <a:bodyPr/>
                    <a:lstStyle/>
                    <a:p>
                      <a:pPr algn="ctr"/>
                      <a:r>
                        <a:rPr lang="en-GB" sz="1400" b="1" dirty="0" smtClean="0"/>
                        <a:t>Independent Working</a:t>
                      </a:r>
                      <a:endParaRPr lang="en-GB" sz="1400" b="1" dirty="0"/>
                    </a:p>
                  </a:txBody>
                  <a:tcPr/>
                </a:tc>
                <a:tc>
                  <a:txBody>
                    <a:bodyPr/>
                    <a:lstStyle/>
                    <a:p>
                      <a:pPr algn="ctr"/>
                      <a:r>
                        <a:rPr lang="en-GB" sz="1400" b="1" dirty="0" smtClean="0"/>
                        <a:t>Personal Skills</a:t>
                      </a:r>
                      <a:endParaRPr lang="en-GB" sz="1400" b="1" dirty="0"/>
                    </a:p>
                  </a:txBody>
                  <a:tcPr/>
                </a:tc>
                <a:tc>
                  <a:txBody>
                    <a:bodyPr/>
                    <a:lstStyle/>
                    <a:p>
                      <a:pPr algn="ctr"/>
                      <a:r>
                        <a:rPr lang="en-GB" sz="1400" b="1" dirty="0" smtClean="0"/>
                        <a:t>Personal Abilities</a:t>
                      </a:r>
                      <a:endParaRPr lang="en-GB" sz="1400" b="1" dirty="0"/>
                    </a:p>
                  </a:txBody>
                  <a:tcPr/>
                </a:tc>
              </a:tr>
              <a:tr h="370840">
                <a:tc>
                  <a:txBody>
                    <a:bodyPr/>
                    <a:lstStyle/>
                    <a:p>
                      <a:pPr algn="ctr"/>
                      <a:r>
                        <a:rPr lang="en-GB" sz="1400" b="1" dirty="0" smtClean="0"/>
                        <a:t>Leadership Qualities</a:t>
                      </a:r>
                      <a:endParaRPr lang="en-GB" sz="1400" b="1" dirty="0"/>
                    </a:p>
                  </a:txBody>
                  <a:tcPr/>
                </a:tc>
                <a:tc gridSpan="2">
                  <a:txBody>
                    <a:bodyPr/>
                    <a:lstStyle/>
                    <a:p>
                      <a:pPr algn="ctr"/>
                      <a:r>
                        <a:rPr lang="en-GB" sz="1400" b="1" dirty="0" smtClean="0"/>
                        <a:t>Planning and Organisational Skills</a:t>
                      </a:r>
                      <a:endParaRPr lang="en-GB" sz="1400" b="1" dirty="0"/>
                    </a:p>
                  </a:txBody>
                  <a:tcPr/>
                </a:tc>
                <a:tc hMerge="1">
                  <a:txBody>
                    <a:bodyPr/>
                    <a:lstStyle/>
                    <a:p>
                      <a:pPr algn="ctr"/>
                      <a:endParaRPr lang="en-GB" sz="1400" b="1" dirty="0"/>
                    </a:p>
                  </a:txBody>
                  <a:tcPr/>
                </a:tc>
                <a:tc>
                  <a:txBody>
                    <a:bodyPr/>
                    <a:lstStyle/>
                    <a:p>
                      <a:pPr algn="ctr"/>
                      <a:endParaRPr lang="en-GB" sz="1400" b="1" dirty="0"/>
                    </a:p>
                  </a:txBody>
                  <a:tcPr/>
                </a:tc>
              </a:tr>
            </a:tbl>
          </a:graphicData>
        </a:graphic>
      </p:graphicFrame>
    </p:spTree>
    <p:extLst>
      <p:ext uri="{BB962C8B-B14F-4D97-AF65-F5344CB8AC3E}">
        <p14:creationId xmlns:p14="http://schemas.microsoft.com/office/powerpoint/2010/main" val="3049211671"/>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662868"/>
            <a:ext cx="8784976" cy="5214404"/>
          </a:xfrm>
        </p:spPr>
        <p:txBody>
          <a:bodyPr>
            <a:noAutofit/>
          </a:bodyPr>
          <a:lstStyle/>
          <a:p>
            <a:pPr marL="0" indent="0">
              <a:buNone/>
            </a:pPr>
            <a:r>
              <a:rPr lang="en-GB" sz="2000" dirty="0" smtClean="0"/>
              <a:t>In our professional and academic lives we solve problems on a daily basis, mostly without thinking that the skills we use and have learned are an asset to doing this. Some of the problems that you as a student typically faced include:</a:t>
            </a:r>
          </a:p>
          <a:p>
            <a:pPr marL="566928" indent="-457200"/>
            <a:r>
              <a:rPr lang="en-GB" sz="1800" dirty="0" smtClean="0"/>
              <a:t>Structuring and adapting an argument for an essay</a:t>
            </a:r>
          </a:p>
          <a:p>
            <a:pPr marL="566928" indent="-457200"/>
            <a:r>
              <a:rPr lang="en-GB" sz="1800" dirty="0" smtClean="0"/>
              <a:t>Researching how companies manage a business situation</a:t>
            </a:r>
          </a:p>
          <a:p>
            <a:pPr marL="566928" indent="-457200"/>
            <a:r>
              <a:rPr lang="en-GB" sz="1800" dirty="0" smtClean="0"/>
              <a:t>Dealing with an awkward situation, student or educational request</a:t>
            </a:r>
          </a:p>
          <a:p>
            <a:pPr marL="566928" indent="-457200"/>
            <a:r>
              <a:rPr lang="en-GB" sz="1800" dirty="0" smtClean="0"/>
              <a:t>Developing a strategy to reach the next stage of a project given to you</a:t>
            </a:r>
          </a:p>
          <a:p>
            <a:pPr marL="0" indent="0">
              <a:buNone/>
            </a:pPr>
            <a:r>
              <a:rPr lang="en-GB" sz="1800" b="1" dirty="0" smtClean="0"/>
              <a:t>Analysing and Investigating</a:t>
            </a:r>
            <a:r>
              <a:rPr lang="en-GB" sz="1800" dirty="0" smtClean="0"/>
              <a:t> – This is all about gathering relevant information systematically to establish facts and principles; problem solving a brief in order to determine a solution, researching the alternatives, breaking down key factors, structuring a solution that is appropriate for the client.</a:t>
            </a:r>
          </a:p>
          <a:p>
            <a:pPr marL="0" indent="0">
              <a:buNone/>
            </a:pPr>
            <a:r>
              <a:rPr lang="en-GB" sz="1800" b="1" dirty="0" smtClean="0"/>
              <a:t>Creativity </a:t>
            </a:r>
            <a:r>
              <a:rPr lang="en-GB" sz="1800" dirty="0" smtClean="0"/>
              <a:t>– This is generating and applying new ideas and solutions to the problem, finding different ways of achieving the same or better results. Bus does not come, do you find a new way home, client wants to reduce down the budget, how can you be creative in reducing expenditure.</a:t>
            </a:r>
          </a:p>
          <a:p>
            <a:pPr marL="0" indent="0">
              <a:buNone/>
            </a:pPr>
            <a:r>
              <a:rPr lang="en-GB" sz="1800" dirty="0" smtClean="0"/>
              <a:t>Some steps of Problem Solving are fundamental:</a:t>
            </a:r>
          </a:p>
        </p:txBody>
      </p:sp>
      <p:sp>
        <p:nvSpPr>
          <p:cNvPr id="2" name="Title 1"/>
          <p:cNvSpPr>
            <a:spLocks noGrp="1"/>
          </p:cNvSpPr>
          <p:nvPr>
            <p:ph type="title"/>
          </p:nvPr>
        </p:nvSpPr>
        <p:spPr>
          <a:xfrm>
            <a:off x="216024" y="44624"/>
            <a:ext cx="8748464" cy="504056"/>
          </a:xfrm>
        </p:spPr>
        <p:txBody>
          <a:bodyPr>
            <a:noAutofit/>
          </a:bodyPr>
          <a:lstStyle/>
          <a:p>
            <a:r>
              <a:rPr lang="en-GB" sz="4400" dirty="0" smtClean="0"/>
              <a:t> </a:t>
            </a:r>
            <a:r>
              <a:rPr lang="en-GB" sz="3200" dirty="0" smtClean="0"/>
              <a:t>P1.1 - Personal Attributes - Problem Solving</a:t>
            </a:r>
            <a:endParaRPr lang="en-US" sz="3200" dirty="0"/>
          </a:p>
        </p:txBody>
      </p:sp>
      <p:graphicFrame>
        <p:nvGraphicFramePr>
          <p:cNvPr id="4" name="Table 3"/>
          <p:cNvGraphicFramePr>
            <a:graphicFrameLocks noGrp="1"/>
          </p:cNvGraphicFramePr>
          <p:nvPr>
            <p:extLst>
              <p:ext uri="{D42A27DB-BD31-4B8C-83A1-F6EECF244321}">
                <p14:modId xmlns:p14="http://schemas.microsoft.com/office/powerpoint/2010/main" val="1132459911"/>
              </p:ext>
            </p:extLst>
          </p:nvPr>
        </p:nvGraphicFramePr>
        <p:xfrm>
          <a:off x="179514" y="5938480"/>
          <a:ext cx="8784975" cy="370840"/>
        </p:xfrm>
        <a:graphic>
          <a:graphicData uri="http://schemas.openxmlformats.org/drawingml/2006/table">
            <a:tbl>
              <a:tblPr firstRow="1" bandRow="1">
                <a:tableStyleId>{5C22544A-7EE6-4342-B048-85BDC9FD1C3A}</a:tableStyleId>
              </a:tblPr>
              <a:tblGrid>
                <a:gridCol w="1756995"/>
                <a:gridCol w="1627379"/>
                <a:gridCol w="1728192"/>
                <a:gridCol w="1512168"/>
                <a:gridCol w="2160241"/>
              </a:tblGrid>
              <a:tr h="370840">
                <a:tc>
                  <a:txBody>
                    <a:bodyPr/>
                    <a:lstStyle/>
                    <a:p>
                      <a:pPr marL="0" indent="0" algn="ctr"/>
                      <a:r>
                        <a:rPr lang="en-GB" sz="1400" b="1" dirty="0" smtClean="0">
                          <a:solidFill>
                            <a:schemeClr val="tx1"/>
                          </a:solidFill>
                          <a:latin typeface="Calibri" pitchFamily="34" charset="0"/>
                          <a:cs typeface="Calibri" pitchFamily="34" charset="0"/>
                        </a:rPr>
                        <a:t>I</a:t>
                      </a:r>
                      <a:r>
                        <a:rPr lang="en-GB" sz="1400" dirty="0" smtClean="0">
                          <a:solidFill>
                            <a:schemeClr val="tx1"/>
                          </a:solidFill>
                          <a:latin typeface="Calibri" pitchFamily="34" charset="0"/>
                          <a:cs typeface="Calibri" pitchFamily="34" charset="0"/>
                        </a:rPr>
                        <a:t>dentify the Problem</a:t>
                      </a:r>
                      <a:endParaRPr lang="en-GB" sz="1400"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400" b="1" dirty="0" smtClean="0">
                          <a:solidFill>
                            <a:schemeClr val="tx1"/>
                          </a:solidFill>
                          <a:latin typeface="Calibri" pitchFamily="34" charset="0"/>
                          <a:cs typeface="Calibri" pitchFamily="34" charset="0"/>
                        </a:rPr>
                        <a:t>D</a:t>
                      </a:r>
                      <a:r>
                        <a:rPr lang="en-GB" sz="1400" dirty="0" smtClean="0">
                          <a:solidFill>
                            <a:schemeClr val="tx1"/>
                          </a:solidFill>
                          <a:latin typeface="Calibri" pitchFamily="34" charset="0"/>
                          <a:cs typeface="Calibri" pitchFamily="34" charset="0"/>
                        </a:rPr>
                        <a:t>efine the Problem</a:t>
                      </a:r>
                      <a:endParaRPr lang="en-GB" sz="1400"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400" b="1" dirty="0" smtClean="0">
                          <a:solidFill>
                            <a:schemeClr val="tx1"/>
                          </a:solidFill>
                          <a:latin typeface="Calibri" pitchFamily="34" charset="0"/>
                          <a:cs typeface="Calibri" pitchFamily="34" charset="0"/>
                        </a:rPr>
                        <a:t>E</a:t>
                      </a:r>
                      <a:r>
                        <a:rPr lang="en-GB" sz="1400" dirty="0" smtClean="0">
                          <a:solidFill>
                            <a:schemeClr val="tx1"/>
                          </a:solidFill>
                          <a:latin typeface="Calibri" pitchFamily="34" charset="0"/>
                          <a:cs typeface="Calibri" pitchFamily="34" charset="0"/>
                        </a:rPr>
                        <a:t>xamine the Options</a:t>
                      </a:r>
                      <a:endParaRPr lang="en-GB" sz="1400"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400" b="1" dirty="0" smtClean="0">
                          <a:solidFill>
                            <a:schemeClr val="tx1"/>
                          </a:solidFill>
                          <a:latin typeface="Calibri" pitchFamily="34" charset="0"/>
                          <a:cs typeface="Calibri" pitchFamily="34" charset="0"/>
                        </a:rPr>
                        <a:t>A</a:t>
                      </a:r>
                      <a:r>
                        <a:rPr lang="en-GB" sz="1400" dirty="0" smtClean="0">
                          <a:solidFill>
                            <a:schemeClr val="tx1"/>
                          </a:solidFill>
                          <a:latin typeface="Calibri" pitchFamily="34" charset="0"/>
                          <a:cs typeface="Calibri" pitchFamily="34" charset="0"/>
                        </a:rPr>
                        <a:t>ct on a Plan</a:t>
                      </a:r>
                      <a:endParaRPr lang="en-GB" sz="1400"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400" b="1" dirty="0" smtClean="0">
                          <a:solidFill>
                            <a:schemeClr val="tx1"/>
                          </a:solidFill>
                          <a:latin typeface="Calibri" pitchFamily="34" charset="0"/>
                          <a:cs typeface="Calibri" pitchFamily="34" charset="0"/>
                        </a:rPr>
                        <a:t>L</a:t>
                      </a:r>
                      <a:r>
                        <a:rPr lang="en-GB" sz="1400" dirty="0" smtClean="0">
                          <a:solidFill>
                            <a:schemeClr val="tx1"/>
                          </a:solidFill>
                          <a:latin typeface="Calibri" pitchFamily="34" charset="0"/>
                          <a:cs typeface="Calibri" pitchFamily="34" charset="0"/>
                        </a:rPr>
                        <a:t>ook at the Consequences</a:t>
                      </a:r>
                      <a:endParaRPr lang="en-GB" sz="1400" dirty="0">
                        <a:solidFill>
                          <a:schemeClr val="tx1"/>
                        </a:solidFill>
                        <a:latin typeface="Calibri" pitchFamily="34" charset="0"/>
                        <a:cs typeface="Calibri" pitchFamily="34" charset="0"/>
                      </a:endParaRPr>
                    </a:p>
                  </a:txBody>
                  <a:tcPr anchor="ctr">
                    <a:solidFill>
                      <a:schemeClr val="tx2">
                        <a:lumMod val="20000"/>
                        <a:lumOff val="80000"/>
                      </a:schemeClr>
                    </a:solidFill>
                  </a:tcPr>
                </a:tc>
              </a:tr>
            </a:tbl>
          </a:graphicData>
        </a:graphic>
      </p:graphicFrame>
    </p:spTree>
    <p:extLst>
      <p:ext uri="{BB962C8B-B14F-4D97-AF65-F5344CB8AC3E}">
        <p14:creationId xmlns:p14="http://schemas.microsoft.com/office/powerpoint/2010/main" val="1445747843"/>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7504" y="734876"/>
            <a:ext cx="8856984" cy="5286412"/>
          </a:xfrm>
        </p:spPr>
        <p:txBody>
          <a:bodyPr>
            <a:noAutofit/>
          </a:bodyPr>
          <a:lstStyle/>
          <a:p>
            <a:pPr marL="365125" indent="-365125">
              <a:buNone/>
            </a:pPr>
            <a:r>
              <a:rPr lang="en-GB" sz="1400" b="1" dirty="0" smtClean="0"/>
              <a:t>What makes a good team player?</a:t>
            </a:r>
          </a:p>
          <a:p>
            <a:r>
              <a:rPr lang="en-GB" sz="1400" b="1" dirty="0" smtClean="0"/>
              <a:t>Work and Team Playing ability</a:t>
            </a:r>
            <a:r>
              <a:rPr lang="en-GB" sz="1400" dirty="0" smtClean="0"/>
              <a:t> – Being able to manage a situation for the best results</a:t>
            </a:r>
          </a:p>
          <a:p>
            <a:pPr lvl="1"/>
            <a:r>
              <a:rPr lang="en-GB" sz="1400" dirty="0" smtClean="0"/>
              <a:t>Having the ability to work confidently within a group and to inspire a work ethos in co-workers in order to achieve a goal</a:t>
            </a:r>
          </a:p>
          <a:p>
            <a:pPr lvl="1"/>
            <a:r>
              <a:rPr lang="en-GB" sz="1400" dirty="0" smtClean="0"/>
              <a:t>The ability to work with others (including different ages, cultures, work ethics etc) to deliver results as planned to customers and clients who may be from different backgrounds and at different stages of development, skill sets or levels of interest</a:t>
            </a:r>
          </a:p>
          <a:p>
            <a:pPr lvl="1"/>
            <a:r>
              <a:rPr lang="en-GB" sz="1400" dirty="0" smtClean="0"/>
              <a:t>Working with management and administration staff in order to achieve the best results that compromises company and customer needs</a:t>
            </a:r>
          </a:p>
          <a:p>
            <a:r>
              <a:rPr lang="en-GB" sz="1400" b="1" dirty="0" smtClean="0"/>
              <a:t>Commercial Awareness</a:t>
            </a:r>
            <a:r>
              <a:rPr lang="en-GB" sz="1400" dirty="0" smtClean="0"/>
              <a:t> – To understand commercial realities and restrictions affecting the business</a:t>
            </a:r>
          </a:p>
          <a:p>
            <a:pPr lvl="1"/>
            <a:r>
              <a:rPr lang="en-GB" sz="1400" dirty="0" smtClean="0"/>
              <a:t>Knowing current trends (sales/ technologies/ government guidelines/ legislation/ customer needs/ short and long terms goals/ the market place and market trends)</a:t>
            </a:r>
          </a:p>
          <a:p>
            <a:pPr lvl="1"/>
            <a:r>
              <a:rPr lang="en-GB" sz="1400" dirty="0" smtClean="0"/>
              <a:t>Being aware of the style and ability of immediate rivals, taking this into consideration in terms of analysis and preparation </a:t>
            </a:r>
          </a:p>
          <a:p>
            <a:r>
              <a:rPr lang="en-GB" sz="1400" b="1" dirty="0" smtClean="0"/>
              <a:t>Pro-active</a:t>
            </a:r>
            <a:r>
              <a:rPr lang="en-GB" sz="1400" dirty="0" smtClean="0"/>
              <a:t> – Being able to making things happen, pre-empting situations, showing initiative including active participation and contributions. Not everyone can be the team leader but everyone can contribute.</a:t>
            </a:r>
          </a:p>
          <a:p>
            <a:r>
              <a:rPr lang="en-GB" sz="1400" b="1" dirty="0" smtClean="0"/>
              <a:t>Co-operative</a:t>
            </a:r>
            <a:r>
              <a:rPr lang="en-GB" sz="1400" dirty="0" smtClean="0"/>
              <a:t> – Being able to work well with others to get job done, compromising situations for a time planned result, knowing when to let go or take control, working parties, development groups, sharing company objectives through a wider scope of activity.</a:t>
            </a:r>
          </a:p>
          <a:p>
            <a:r>
              <a:rPr lang="en-GB" sz="1400" b="1" dirty="0" smtClean="0"/>
              <a:t>Responsibility</a:t>
            </a:r>
            <a:r>
              <a:rPr lang="en-GB" sz="1400" dirty="0" smtClean="0"/>
              <a:t> - Being able to accept ownership of a situation, clarifying what you have done, owning the decisions and actions made so the action and responsibility can be attributed either successfully or unsuccessfully.</a:t>
            </a:r>
          </a:p>
        </p:txBody>
      </p:sp>
      <p:sp>
        <p:nvSpPr>
          <p:cNvPr id="7" name="Title 1"/>
          <p:cNvSpPr txBox="1">
            <a:spLocks/>
          </p:cNvSpPr>
          <p:nvPr/>
        </p:nvSpPr>
        <p:spPr>
          <a:xfrm>
            <a:off x="216024" y="44624"/>
            <a:ext cx="8748464" cy="504056"/>
          </a:xfrm>
          <a:prstGeom prst="rect">
            <a:avLst/>
          </a:prstGeom>
        </p:spPr>
        <p:txBody>
          <a:bodyPr vert="horz" rtlCol="0" anchor="ctr">
            <a:noAutofit/>
            <a:scene3d>
              <a:camera prst="orthographicFront"/>
              <a:lightRig rig="soft" dir="t"/>
            </a:scene3d>
            <a:sp3d prstMaterial="softEdge">
              <a:bevelT w="25400" h="25400"/>
            </a:sp3d>
          </a:bodyPr>
          <a:lstStyle>
            <a:lvl1pPr algn="l" rtl="0" eaLnBrk="1" latinLnBrk="0" hangingPunct="1">
              <a:spcBef>
                <a:spcPct val="0"/>
              </a:spcBef>
              <a:buNone/>
              <a:defRPr kumimoji="0" lang="en-US" sz="40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a:lstStyle>
          <a:p>
            <a:r>
              <a:rPr lang="en-GB" sz="4400" dirty="0" smtClean="0"/>
              <a:t> </a:t>
            </a:r>
            <a:r>
              <a:rPr lang="en-GB" sz="3200" dirty="0" smtClean="0"/>
              <a:t>P1.1 - Personal Attributes – Team Player</a:t>
            </a:r>
            <a:endParaRPr lang="en-GB" sz="3200" dirty="0"/>
          </a:p>
        </p:txBody>
      </p:sp>
    </p:spTree>
    <p:extLst>
      <p:ext uri="{BB962C8B-B14F-4D97-AF65-F5344CB8AC3E}">
        <p14:creationId xmlns:p14="http://schemas.microsoft.com/office/powerpoint/2010/main" val="822671234"/>
      </p:ext>
    </p:extLst>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10a1588ba575996fedb66840db4a557f52d06bf4"/>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nderoth">
  <a:themeElements>
    <a:clrScheme name="Enderoth">
      <a:dk1>
        <a:sysClr val="windowText" lastClr="000000"/>
      </a:dk1>
      <a:lt1>
        <a:sysClr val="window" lastClr="FFFFFF"/>
      </a:lt1>
      <a:dk2>
        <a:srgbClr val="1F497D"/>
      </a:dk2>
      <a:lt2>
        <a:srgbClr val="EEECE1"/>
      </a:lt2>
      <a:accent1>
        <a:srgbClr val="00B050"/>
      </a:accent1>
      <a:accent2>
        <a:srgbClr val="C0504D"/>
      </a:accent2>
      <a:accent3>
        <a:srgbClr val="9BBB59"/>
      </a:accent3>
      <a:accent4>
        <a:srgbClr val="C3D69B"/>
      </a:accent4>
      <a:accent5>
        <a:srgbClr val="C3D69B"/>
      </a:accent5>
      <a:accent6>
        <a:srgbClr val="F79646"/>
      </a:accent6>
      <a:hlink>
        <a:srgbClr val="0000FF"/>
      </a:hlink>
      <a:folHlink>
        <a:srgbClr val="80008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Enderoth</Template>
  <TotalTime>10584</TotalTime>
  <Words>11520</Words>
  <Application>Microsoft Office PowerPoint</Application>
  <PresentationFormat>On-screen Show (4:3)</PresentationFormat>
  <Paragraphs>691</Paragraphs>
  <Slides>45</Slides>
  <Notes>38</Notes>
  <HiddenSlides>0</HiddenSlides>
  <MMClips>0</MMClips>
  <ScaleCrop>false</ScaleCrop>
  <HeadingPairs>
    <vt:vector size="4" baseType="variant">
      <vt:variant>
        <vt:lpstr>Theme</vt:lpstr>
      </vt:variant>
      <vt:variant>
        <vt:i4>1</vt:i4>
      </vt:variant>
      <vt:variant>
        <vt:lpstr>Slide Titles</vt:lpstr>
      </vt:variant>
      <vt:variant>
        <vt:i4>45</vt:i4>
      </vt:variant>
    </vt:vector>
  </HeadingPairs>
  <TitlesOfParts>
    <vt:vector size="46" baseType="lpstr">
      <vt:lpstr>Enderoth</vt:lpstr>
      <vt:lpstr>Unit 01 - Communication and Employability Skills for IT</vt:lpstr>
      <vt:lpstr>Unit 01 - Communication and Employability Skills for IT</vt:lpstr>
      <vt:lpstr> Unit 01 Scenario</vt:lpstr>
      <vt:lpstr>LO1 - Assessment Criteria</vt:lpstr>
      <vt:lpstr> Assessment Scenario</vt:lpstr>
      <vt:lpstr> Assessment Criteria</vt:lpstr>
      <vt:lpstr>P1.1 - Personal Attributes valued by employers – Report Introduction</vt:lpstr>
      <vt:lpstr> P1.1 - Personal Attributes - Problem Solving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P7.1 – Personal Development Plan – Stage 1 – Review Point 1</vt:lpstr>
      <vt:lpstr>P1.2 - Good working practices, H&amp;S and Organisational Procedures</vt:lpstr>
      <vt:lpstr>P1.2 - Good working practices, H&amp;S and Organisational Procedures</vt:lpstr>
      <vt:lpstr>P1.2 - Good working practices, H&amp;S and Working Practices</vt:lpstr>
      <vt:lpstr>P1.2 - Good working practices - H&amp;S and Working Practices</vt:lpstr>
      <vt:lpstr>P1.2 - Good working practices - H&amp;S and Measures</vt:lpstr>
      <vt:lpstr>P1.2 - Good working practices - H&amp;S and Risks</vt:lpstr>
      <vt:lpstr>P1.2 - Good working practices - H&amp;S and RSI and Eye Strain</vt:lpstr>
      <vt:lpstr>P1.2 - Good working practices - H&amp;S and Stress</vt:lpstr>
      <vt:lpstr>P1.2 - Good working practices - H&amp;S and Stress</vt:lpstr>
      <vt:lpstr>P1.2 - Good working practices - Ergonomics</vt:lpstr>
      <vt:lpstr>P1.2 - Good working practices - Ergonomics</vt:lpstr>
      <vt:lpstr>P1.2 - Good working practices - Ergonomics</vt:lpstr>
      <vt:lpstr>P1.2 - Good working practices - Ergonomics</vt:lpstr>
      <vt:lpstr>P1.2 - Good working practices - Ergonomics</vt:lpstr>
      <vt:lpstr>PowerPoint Presentation</vt:lpstr>
      <vt:lpstr>PowerPoint Presentation</vt:lpstr>
      <vt:lpstr>P1.4 - Limitations and constraints within Employment - Copyright</vt:lpstr>
      <vt:lpstr>P1.4 - Limitations and constraints of marketing - Copyright</vt:lpstr>
      <vt:lpstr>P1.5 - Limitations and constraints of marketing – Computer Misuse Act</vt:lpstr>
      <vt:lpstr>P1.5 - Limitations and constraints of marketing – Computer Misuse Act</vt:lpstr>
      <vt:lpstr>PowerPoint Presentation</vt:lpstr>
      <vt:lpstr>PowerPoint Presentation</vt:lpstr>
      <vt:lpstr>PowerPoint Presentation</vt:lpstr>
      <vt:lpstr>PowerPoint Presentation</vt:lpstr>
      <vt:lpstr>PowerPoint Presentation</vt:lpstr>
      <vt:lpstr>PowerPoint Presentation</vt:lpstr>
      <vt:lpstr>P7.2 – Personal Development Plan – Stage 1 – Review Point 1</vt:lpstr>
      <vt:lpstr> Assessment Tasks – P1 and M1</vt:lpstr>
    </vt:vector>
  </TitlesOfParts>
  <Company>Brooke Weston CTC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01 - Communication and Employability Skills in IT</dc:title>
  <dc:subject>Level 3 - ICT</dc:subject>
  <dc:creator>kpa</dc:creator>
  <cp:lastModifiedBy>Stephen Rafferty</cp:lastModifiedBy>
  <cp:revision>352</cp:revision>
  <cp:lastPrinted>2013-11-14T08:02:55Z</cp:lastPrinted>
  <dcterms:created xsi:type="dcterms:W3CDTF">2008-08-20T08:55:34Z</dcterms:created>
  <dcterms:modified xsi:type="dcterms:W3CDTF">2014-08-25T16:37:41Z</dcterms:modified>
  <cp:category>Unit 05</cp:category>
</cp:coreProperties>
</file>